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7" r:id="rId2"/>
    <p:sldId id="258" r:id="rId3"/>
    <p:sldId id="259" r:id="rId4"/>
    <p:sldId id="260" r:id="rId5"/>
    <p:sldId id="261" r:id="rId6"/>
    <p:sldId id="262" r:id="rId7"/>
    <p:sldId id="264" r:id="rId8"/>
    <p:sldId id="265" r:id="rId9"/>
    <p:sldId id="266" r:id="rId10"/>
    <p:sldId id="267" r:id="rId11"/>
    <p:sldId id="268" r:id="rId12"/>
    <p:sldId id="270" r:id="rId13"/>
    <p:sldId id="282" r:id="rId14"/>
    <p:sldId id="269" r:id="rId15"/>
    <p:sldId id="271" r:id="rId16"/>
    <p:sldId id="272" r:id="rId17"/>
    <p:sldId id="283" r:id="rId18"/>
    <p:sldId id="273" r:id="rId19"/>
    <p:sldId id="274" r:id="rId20"/>
    <p:sldId id="275" r:id="rId21"/>
    <p:sldId id="276" r:id="rId22"/>
    <p:sldId id="284" r:id="rId23"/>
    <p:sldId id="277" r:id="rId24"/>
    <p:sldId id="287" r:id="rId25"/>
    <p:sldId id="285" r:id="rId26"/>
    <p:sldId id="278" r:id="rId27"/>
    <p:sldId id="286" r:id="rId28"/>
    <p:sldId id="279" r:id="rId29"/>
    <p:sldId id="280" r:id="rId30"/>
    <p:sldId id="281"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1"/>
    <p:restoredTop sz="96327"/>
  </p:normalViewPr>
  <p:slideViewPr>
    <p:cSldViewPr snapToGrid="0" snapToObjects="1">
      <p:cViewPr varScale="1">
        <p:scale>
          <a:sx n="124" d="100"/>
          <a:sy n="124" d="100"/>
        </p:scale>
        <p:origin x="544"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0BE7AE-8C8F-8F46-9DBA-912518025CC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1C5B9D-2B3F-4540-ADCA-A103AE62F51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C534690-DDE3-1841-830F-6A76DA255E8A}"/>
              </a:ext>
            </a:extLst>
          </p:cNvPr>
          <p:cNvSpPr>
            <a:spLocks noGrp="1"/>
          </p:cNvSpPr>
          <p:nvPr>
            <p:ph type="dt" sz="half" idx="10"/>
          </p:nvPr>
        </p:nvSpPr>
        <p:spPr/>
        <p:txBody>
          <a:bodyPr/>
          <a:lstStyle/>
          <a:p>
            <a:fld id="{A9B386A1-BEB3-D64B-8DFC-C4EEB2961A26}" type="datetimeFigureOut">
              <a:rPr lang="en-US" smtClean="0"/>
              <a:t>12/7/20</a:t>
            </a:fld>
            <a:endParaRPr lang="en-US"/>
          </a:p>
        </p:txBody>
      </p:sp>
      <p:sp>
        <p:nvSpPr>
          <p:cNvPr id="5" name="Footer Placeholder 4">
            <a:extLst>
              <a:ext uri="{FF2B5EF4-FFF2-40B4-BE49-F238E27FC236}">
                <a16:creationId xmlns:a16="http://schemas.microsoft.com/office/drawing/2014/main" id="{550495A3-7E21-C34F-9CD1-E69B3AC6A5A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3FA5247-A0F8-C74B-8F28-F9AE514CEC07}"/>
              </a:ext>
            </a:extLst>
          </p:cNvPr>
          <p:cNvSpPr>
            <a:spLocks noGrp="1"/>
          </p:cNvSpPr>
          <p:nvPr>
            <p:ph type="sldNum" sz="quarter" idx="12"/>
          </p:nvPr>
        </p:nvSpPr>
        <p:spPr/>
        <p:txBody>
          <a:bodyPr/>
          <a:lstStyle/>
          <a:p>
            <a:fld id="{C964ECE5-AA8E-2147-B6DC-A7EB8FE6FD4C}" type="slidenum">
              <a:rPr lang="en-US" smtClean="0"/>
              <a:t>‹#›</a:t>
            </a:fld>
            <a:endParaRPr lang="en-US"/>
          </a:p>
        </p:txBody>
      </p:sp>
    </p:spTree>
    <p:extLst>
      <p:ext uri="{BB962C8B-B14F-4D97-AF65-F5344CB8AC3E}">
        <p14:creationId xmlns:p14="http://schemas.microsoft.com/office/powerpoint/2010/main" val="13779131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2C5DC0-E58B-4A41-8D56-0FDD8CC6DB1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C93BE57-E793-824E-9B30-13734F3BDD7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D57277-6B13-B843-A81C-BA1DB9B65B1B}"/>
              </a:ext>
            </a:extLst>
          </p:cNvPr>
          <p:cNvSpPr>
            <a:spLocks noGrp="1"/>
          </p:cNvSpPr>
          <p:nvPr>
            <p:ph type="dt" sz="half" idx="10"/>
          </p:nvPr>
        </p:nvSpPr>
        <p:spPr/>
        <p:txBody>
          <a:bodyPr/>
          <a:lstStyle/>
          <a:p>
            <a:fld id="{A9B386A1-BEB3-D64B-8DFC-C4EEB2961A26}" type="datetimeFigureOut">
              <a:rPr lang="en-US" smtClean="0"/>
              <a:t>12/7/20</a:t>
            </a:fld>
            <a:endParaRPr lang="en-US"/>
          </a:p>
        </p:txBody>
      </p:sp>
      <p:sp>
        <p:nvSpPr>
          <p:cNvPr id="5" name="Footer Placeholder 4">
            <a:extLst>
              <a:ext uri="{FF2B5EF4-FFF2-40B4-BE49-F238E27FC236}">
                <a16:creationId xmlns:a16="http://schemas.microsoft.com/office/drawing/2014/main" id="{734B2CFC-AFC3-CA4A-87C8-AC63FD4651A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B87B178-C5E4-FB43-925F-2DE6B7A06C79}"/>
              </a:ext>
            </a:extLst>
          </p:cNvPr>
          <p:cNvSpPr>
            <a:spLocks noGrp="1"/>
          </p:cNvSpPr>
          <p:nvPr>
            <p:ph type="sldNum" sz="quarter" idx="12"/>
          </p:nvPr>
        </p:nvSpPr>
        <p:spPr/>
        <p:txBody>
          <a:bodyPr/>
          <a:lstStyle/>
          <a:p>
            <a:fld id="{C964ECE5-AA8E-2147-B6DC-A7EB8FE6FD4C}" type="slidenum">
              <a:rPr lang="en-US" smtClean="0"/>
              <a:t>‹#›</a:t>
            </a:fld>
            <a:endParaRPr lang="en-US"/>
          </a:p>
        </p:txBody>
      </p:sp>
    </p:spTree>
    <p:extLst>
      <p:ext uri="{BB962C8B-B14F-4D97-AF65-F5344CB8AC3E}">
        <p14:creationId xmlns:p14="http://schemas.microsoft.com/office/powerpoint/2010/main" val="2798397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92FB41C-787A-FF40-8F69-0E38FBA632C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B9B6EEA-748D-D04E-A577-4B5C8BA043B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4E3A151-739F-BD43-9460-C40A2CE52092}"/>
              </a:ext>
            </a:extLst>
          </p:cNvPr>
          <p:cNvSpPr>
            <a:spLocks noGrp="1"/>
          </p:cNvSpPr>
          <p:nvPr>
            <p:ph type="dt" sz="half" idx="10"/>
          </p:nvPr>
        </p:nvSpPr>
        <p:spPr/>
        <p:txBody>
          <a:bodyPr/>
          <a:lstStyle/>
          <a:p>
            <a:fld id="{A9B386A1-BEB3-D64B-8DFC-C4EEB2961A26}" type="datetimeFigureOut">
              <a:rPr lang="en-US" smtClean="0"/>
              <a:t>12/7/20</a:t>
            </a:fld>
            <a:endParaRPr lang="en-US"/>
          </a:p>
        </p:txBody>
      </p:sp>
      <p:sp>
        <p:nvSpPr>
          <p:cNvPr id="5" name="Footer Placeholder 4">
            <a:extLst>
              <a:ext uri="{FF2B5EF4-FFF2-40B4-BE49-F238E27FC236}">
                <a16:creationId xmlns:a16="http://schemas.microsoft.com/office/drawing/2014/main" id="{89624CBC-E1AA-7341-BF83-B0D9FCD804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86BCD7C-108B-CE47-8818-DDFD0CCE40CF}"/>
              </a:ext>
            </a:extLst>
          </p:cNvPr>
          <p:cNvSpPr>
            <a:spLocks noGrp="1"/>
          </p:cNvSpPr>
          <p:nvPr>
            <p:ph type="sldNum" sz="quarter" idx="12"/>
          </p:nvPr>
        </p:nvSpPr>
        <p:spPr/>
        <p:txBody>
          <a:bodyPr/>
          <a:lstStyle/>
          <a:p>
            <a:fld id="{C964ECE5-AA8E-2147-B6DC-A7EB8FE6FD4C}" type="slidenum">
              <a:rPr lang="en-US" smtClean="0"/>
              <a:t>‹#›</a:t>
            </a:fld>
            <a:endParaRPr lang="en-US"/>
          </a:p>
        </p:txBody>
      </p:sp>
    </p:spTree>
    <p:extLst>
      <p:ext uri="{BB962C8B-B14F-4D97-AF65-F5344CB8AC3E}">
        <p14:creationId xmlns:p14="http://schemas.microsoft.com/office/powerpoint/2010/main" val="11391165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594725-E414-1542-B0A2-90BEA740C02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C085EE6-79A4-5343-AF84-D400DBA685F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489A753-474C-B24B-AA53-E7480AAAAE08}"/>
              </a:ext>
            </a:extLst>
          </p:cNvPr>
          <p:cNvSpPr>
            <a:spLocks noGrp="1"/>
          </p:cNvSpPr>
          <p:nvPr>
            <p:ph type="dt" sz="half" idx="10"/>
          </p:nvPr>
        </p:nvSpPr>
        <p:spPr/>
        <p:txBody>
          <a:bodyPr/>
          <a:lstStyle/>
          <a:p>
            <a:fld id="{A9B386A1-BEB3-D64B-8DFC-C4EEB2961A26}" type="datetimeFigureOut">
              <a:rPr lang="en-US" smtClean="0"/>
              <a:t>12/7/20</a:t>
            </a:fld>
            <a:endParaRPr lang="en-US"/>
          </a:p>
        </p:txBody>
      </p:sp>
      <p:sp>
        <p:nvSpPr>
          <p:cNvPr id="5" name="Footer Placeholder 4">
            <a:extLst>
              <a:ext uri="{FF2B5EF4-FFF2-40B4-BE49-F238E27FC236}">
                <a16:creationId xmlns:a16="http://schemas.microsoft.com/office/drawing/2014/main" id="{FC32F166-0798-D041-B686-DF8CA18401A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ECF4E41-26CC-874A-957F-00DE3154582F}"/>
              </a:ext>
            </a:extLst>
          </p:cNvPr>
          <p:cNvSpPr>
            <a:spLocks noGrp="1"/>
          </p:cNvSpPr>
          <p:nvPr>
            <p:ph type="sldNum" sz="quarter" idx="12"/>
          </p:nvPr>
        </p:nvSpPr>
        <p:spPr/>
        <p:txBody>
          <a:bodyPr/>
          <a:lstStyle/>
          <a:p>
            <a:fld id="{C964ECE5-AA8E-2147-B6DC-A7EB8FE6FD4C}" type="slidenum">
              <a:rPr lang="en-US" smtClean="0"/>
              <a:t>‹#›</a:t>
            </a:fld>
            <a:endParaRPr lang="en-US"/>
          </a:p>
        </p:txBody>
      </p:sp>
    </p:spTree>
    <p:extLst>
      <p:ext uri="{BB962C8B-B14F-4D97-AF65-F5344CB8AC3E}">
        <p14:creationId xmlns:p14="http://schemas.microsoft.com/office/powerpoint/2010/main" val="12416481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5D79BF-8C94-044D-8BA5-8296B823324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F001E3C-9A3F-5044-8C95-33629AB91DF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1B7D89E-A086-E548-A617-3ACF16B0EAEC}"/>
              </a:ext>
            </a:extLst>
          </p:cNvPr>
          <p:cNvSpPr>
            <a:spLocks noGrp="1"/>
          </p:cNvSpPr>
          <p:nvPr>
            <p:ph type="dt" sz="half" idx="10"/>
          </p:nvPr>
        </p:nvSpPr>
        <p:spPr/>
        <p:txBody>
          <a:bodyPr/>
          <a:lstStyle/>
          <a:p>
            <a:fld id="{A9B386A1-BEB3-D64B-8DFC-C4EEB2961A26}" type="datetimeFigureOut">
              <a:rPr lang="en-US" smtClean="0"/>
              <a:t>12/7/20</a:t>
            </a:fld>
            <a:endParaRPr lang="en-US"/>
          </a:p>
        </p:txBody>
      </p:sp>
      <p:sp>
        <p:nvSpPr>
          <p:cNvPr id="5" name="Footer Placeholder 4">
            <a:extLst>
              <a:ext uri="{FF2B5EF4-FFF2-40B4-BE49-F238E27FC236}">
                <a16:creationId xmlns:a16="http://schemas.microsoft.com/office/drawing/2014/main" id="{255C0473-BCA9-6F41-93F4-15FCFE243C1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AAAFFD-2A54-FA42-8DB1-11A7DAD74F41}"/>
              </a:ext>
            </a:extLst>
          </p:cNvPr>
          <p:cNvSpPr>
            <a:spLocks noGrp="1"/>
          </p:cNvSpPr>
          <p:nvPr>
            <p:ph type="sldNum" sz="quarter" idx="12"/>
          </p:nvPr>
        </p:nvSpPr>
        <p:spPr/>
        <p:txBody>
          <a:bodyPr/>
          <a:lstStyle/>
          <a:p>
            <a:fld id="{C964ECE5-AA8E-2147-B6DC-A7EB8FE6FD4C}" type="slidenum">
              <a:rPr lang="en-US" smtClean="0"/>
              <a:t>‹#›</a:t>
            </a:fld>
            <a:endParaRPr lang="en-US"/>
          </a:p>
        </p:txBody>
      </p:sp>
    </p:spTree>
    <p:extLst>
      <p:ext uri="{BB962C8B-B14F-4D97-AF65-F5344CB8AC3E}">
        <p14:creationId xmlns:p14="http://schemas.microsoft.com/office/powerpoint/2010/main" val="15324403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DD39C-7833-984B-A1DD-D019ACE3289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138D603-D31A-6448-B363-76CAB02C2F0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5B092A7-FF06-844B-B9AC-6399EB7EAA1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6341C79-3F9C-FC4A-B798-6CB8FDC89B59}"/>
              </a:ext>
            </a:extLst>
          </p:cNvPr>
          <p:cNvSpPr>
            <a:spLocks noGrp="1"/>
          </p:cNvSpPr>
          <p:nvPr>
            <p:ph type="dt" sz="half" idx="10"/>
          </p:nvPr>
        </p:nvSpPr>
        <p:spPr/>
        <p:txBody>
          <a:bodyPr/>
          <a:lstStyle/>
          <a:p>
            <a:fld id="{A9B386A1-BEB3-D64B-8DFC-C4EEB2961A26}" type="datetimeFigureOut">
              <a:rPr lang="en-US" smtClean="0"/>
              <a:t>12/7/20</a:t>
            </a:fld>
            <a:endParaRPr lang="en-US"/>
          </a:p>
        </p:txBody>
      </p:sp>
      <p:sp>
        <p:nvSpPr>
          <p:cNvPr id="6" name="Footer Placeholder 5">
            <a:extLst>
              <a:ext uri="{FF2B5EF4-FFF2-40B4-BE49-F238E27FC236}">
                <a16:creationId xmlns:a16="http://schemas.microsoft.com/office/drawing/2014/main" id="{0E65CB64-B386-9940-8B52-823343865E5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144972D-3351-A246-84D7-AEA65CF4D7BE}"/>
              </a:ext>
            </a:extLst>
          </p:cNvPr>
          <p:cNvSpPr>
            <a:spLocks noGrp="1"/>
          </p:cNvSpPr>
          <p:nvPr>
            <p:ph type="sldNum" sz="quarter" idx="12"/>
          </p:nvPr>
        </p:nvSpPr>
        <p:spPr/>
        <p:txBody>
          <a:bodyPr/>
          <a:lstStyle/>
          <a:p>
            <a:fld id="{C964ECE5-AA8E-2147-B6DC-A7EB8FE6FD4C}" type="slidenum">
              <a:rPr lang="en-US" smtClean="0"/>
              <a:t>‹#›</a:t>
            </a:fld>
            <a:endParaRPr lang="en-US"/>
          </a:p>
        </p:txBody>
      </p:sp>
    </p:spTree>
    <p:extLst>
      <p:ext uri="{BB962C8B-B14F-4D97-AF65-F5344CB8AC3E}">
        <p14:creationId xmlns:p14="http://schemas.microsoft.com/office/powerpoint/2010/main" val="40669001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0F5030-8840-4744-95D2-885DBAC84D5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8F198DB-29F7-1841-8B04-5CB67F83298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57FE5F1-02B3-EC4A-B29E-C26FDF2EE35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F331594-ECAB-3046-B18C-DC59E47D975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51D3F3E-E809-E641-8895-7F682543566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E27B85B-0D81-F84A-A2FC-62F5C9AC6BBA}"/>
              </a:ext>
            </a:extLst>
          </p:cNvPr>
          <p:cNvSpPr>
            <a:spLocks noGrp="1"/>
          </p:cNvSpPr>
          <p:nvPr>
            <p:ph type="dt" sz="half" idx="10"/>
          </p:nvPr>
        </p:nvSpPr>
        <p:spPr/>
        <p:txBody>
          <a:bodyPr/>
          <a:lstStyle/>
          <a:p>
            <a:fld id="{A9B386A1-BEB3-D64B-8DFC-C4EEB2961A26}" type="datetimeFigureOut">
              <a:rPr lang="en-US" smtClean="0"/>
              <a:t>12/7/20</a:t>
            </a:fld>
            <a:endParaRPr lang="en-US"/>
          </a:p>
        </p:txBody>
      </p:sp>
      <p:sp>
        <p:nvSpPr>
          <p:cNvPr id="8" name="Footer Placeholder 7">
            <a:extLst>
              <a:ext uri="{FF2B5EF4-FFF2-40B4-BE49-F238E27FC236}">
                <a16:creationId xmlns:a16="http://schemas.microsoft.com/office/drawing/2014/main" id="{8D1E5614-B9D7-A445-9CEF-93F733561C2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6CCDEC2-2F74-7847-BF26-D79E068E99A1}"/>
              </a:ext>
            </a:extLst>
          </p:cNvPr>
          <p:cNvSpPr>
            <a:spLocks noGrp="1"/>
          </p:cNvSpPr>
          <p:nvPr>
            <p:ph type="sldNum" sz="quarter" idx="12"/>
          </p:nvPr>
        </p:nvSpPr>
        <p:spPr/>
        <p:txBody>
          <a:bodyPr/>
          <a:lstStyle/>
          <a:p>
            <a:fld id="{C964ECE5-AA8E-2147-B6DC-A7EB8FE6FD4C}" type="slidenum">
              <a:rPr lang="en-US" smtClean="0"/>
              <a:t>‹#›</a:t>
            </a:fld>
            <a:endParaRPr lang="en-US"/>
          </a:p>
        </p:txBody>
      </p:sp>
    </p:spTree>
    <p:extLst>
      <p:ext uri="{BB962C8B-B14F-4D97-AF65-F5344CB8AC3E}">
        <p14:creationId xmlns:p14="http://schemas.microsoft.com/office/powerpoint/2010/main" val="29104487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4201B2-C7FF-C44B-B528-1729ED496B2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8636481-505F-0E4E-AE93-5DEAFAEDE308}"/>
              </a:ext>
            </a:extLst>
          </p:cNvPr>
          <p:cNvSpPr>
            <a:spLocks noGrp="1"/>
          </p:cNvSpPr>
          <p:nvPr>
            <p:ph type="dt" sz="half" idx="10"/>
          </p:nvPr>
        </p:nvSpPr>
        <p:spPr/>
        <p:txBody>
          <a:bodyPr/>
          <a:lstStyle/>
          <a:p>
            <a:fld id="{A9B386A1-BEB3-D64B-8DFC-C4EEB2961A26}" type="datetimeFigureOut">
              <a:rPr lang="en-US" smtClean="0"/>
              <a:t>12/7/20</a:t>
            </a:fld>
            <a:endParaRPr lang="en-US"/>
          </a:p>
        </p:txBody>
      </p:sp>
      <p:sp>
        <p:nvSpPr>
          <p:cNvPr id="4" name="Footer Placeholder 3">
            <a:extLst>
              <a:ext uri="{FF2B5EF4-FFF2-40B4-BE49-F238E27FC236}">
                <a16:creationId xmlns:a16="http://schemas.microsoft.com/office/drawing/2014/main" id="{62B16BD2-7BBD-8746-B1F8-569D37B2F18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7EE9F22-6660-564C-97BC-6CDEC2CA4735}"/>
              </a:ext>
            </a:extLst>
          </p:cNvPr>
          <p:cNvSpPr>
            <a:spLocks noGrp="1"/>
          </p:cNvSpPr>
          <p:nvPr>
            <p:ph type="sldNum" sz="quarter" idx="12"/>
          </p:nvPr>
        </p:nvSpPr>
        <p:spPr/>
        <p:txBody>
          <a:bodyPr/>
          <a:lstStyle/>
          <a:p>
            <a:fld id="{C964ECE5-AA8E-2147-B6DC-A7EB8FE6FD4C}" type="slidenum">
              <a:rPr lang="en-US" smtClean="0"/>
              <a:t>‹#›</a:t>
            </a:fld>
            <a:endParaRPr lang="en-US"/>
          </a:p>
        </p:txBody>
      </p:sp>
    </p:spTree>
    <p:extLst>
      <p:ext uri="{BB962C8B-B14F-4D97-AF65-F5344CB8AC3E}">
        <p14:creationId xmlns:p14="http://schemas.microsoft.com/office/powerpoint/2010/main" val="25697937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9F3379F-552B-4F49-A3D8-3571EDC33D7D}"/>
              </a:ext>
            </a:extLst>
          </p:cNvPr>
          <p:cNvSpPr>
            <a:spLocks noGrp="1"/>
          </p:cNvSpPr>
          <p:nvPr>
            <p:ph type="dt" sz="half" idx="10"/>
          </p:nvPr>
        </p:nvSpPr>
        <p:spPr/>
        <p:txBody>
          <a:bodyPr/>
          <a:lstStyle/>
          <a:p>
            <a:fld id="{A9B386A1-BEB3-D64B-8DFC-C4EEB2961A26}" type="datetimeFigureOut">
              <a:rPr lang="en-US" smtClean="0"/>
              <a:t>12/7/20</a:t>
            </a:fld>
            <a:endParaRPr lang="en-US"/>
          </a:p>
        </p:txBody>
      </p:sp>
      <p:sp>
        <p:nvSpPr>
          <p:cNvPr id="3" name="Footer Placeholder 2">
            <a:extLst>
              <a:ext uri="{FF2B5EF4-FFF2-40B4-BE49-F238E27FC236}">
                <a16:creationId xmlns:a16="http://schemas.microsoft.com/office/drawing/2014/main" id="{12039343-9921-AB4F-9537-9F3C6C85C1C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DD91F86-017F-164D-A401-E4D92F6E4C5F}"/>
              </a:ext>
            </a:extLst>
          </p:cNvPr>
          <p:cNvSpPr>
            <a:spLocks noGrp="1"/>
          </p:cNvSpPr>
          <p:nvPr>
            <p:ph type="sldNum" sz="quarter" idx="12"/>
          </p:nvPr>
        </p:nvSpPr>
        <p:spPr/>
        <p:txBody>
          <a:bodyPr/>
          <a:lstStyle/>
          <a:p>
            <a:fld id="{C964ECE5-AA8E-2147-B6DC-A7EB8FE6FD4C}" type="slidenum">
              <a:rPr lang="en-US" smtClean="0"/>
              <a:t>‹#›</a:t>
            </a:fld>
            <a:endParaRPr lang="en-US"/>
          </a:p>
        </p:txBody>
      </p:sp>
    </p:spTree>
    <p:extLst>
      <p:ext uri="{BB962C8B-B14F-4D97-AF65-F5344CB8AC3E}">
        <p14:creationId xmlns:p14="http://schemas.microsoft.com/office/powerpoint/2010/main" val="29233283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524413-4C21-D343-93F0-DB337D4C7E5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56A0770-BD08-9641-A129-A9E6A69C4A9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50ACED5-FC9F-2E4F-9D58-1A1E22EDA8E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E2EDB64-D118-CB49-911C-1B9429F47A2F}"/>
              </a:ext>
            </a:extLst>
          </p:cNvPr>
          <p:cNvSpPr>
            <a:spLocks noGrp="1"/>
          </p:cNvSpPr>
          <p:nvPr>
            <p:ph type="dt" sz="half" idx="10"/>
          </p:nvPr>
        </p:nvSpPr>
        <p:spPr/>
        <p:txBody>
          <a:bodyPr/>
          <a:lstStyle/>
          <a:p>
            <a:fld id="{A9B386A1-BEB3-D64B-8DFC-C4EEB2961A26}" type="datetimeFigureOut">
              <a:rPr lang="en-US" smtClean="0"/>
              <a:t>12/7/20</a:t>
            </a:fld>
            <a:endParaRPr lang="en-US"/>
          </a:p>
        </p:txBody>
      </p:sp>
      <p:sp>
        <p:nvSpPr>
          <p:cNvPr id="6" name="Footer Placeholder 5">
            <a:extLst>
              <a:ext uri="{FF2B5EF4-FFF2-40B4-BE49-F238E27FC236}">
                <a16:creationId xmlns:a16="http://schemas.microsoft.com/office/drawing/2014/main" id="{982B56B7-9751-C148-ACED-FA366915495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2F2D82D-4DAA-BA44-AB42-6CADBADCB8AC}"/>
              </a:ext>
            </a:extLst>
          </p:cNvPr>
          <p:cNvSpPr>
            <a:spLocks noGrp="1"/>
          </p:cNvSpPr>
          <p:nvPr>
            <p:ph type="sldNum" sz="quarter" idx="12"/>
          </p:nvPr>
        </p:nvSpPr>
        <p:spPr/>
        <p:txBody>
          <a:bodyPr/>
          <a:lstStyle/>
          <a:p>
            <a:fld id="{C964ECE5-AA8E-2147-B6DC-A7EB8FE6FD4C}" type="slidenum">
              <a:rPr lang="en-US" smtClean="0"/>
              <a:t>‹#›</a:t>
            </a:fld>
            <a:endParaRPr lang="en-US"/>
          </a:p>
        </p:txBody>
      </p:sp>
    </p:spTree>
    <p:extLst>
      <p:ext uri="{BB962C8B-B14F-4D97-AF65-F5344CB8AC3E}">
        <p14:creationId xmlns:p14="http://schemas.microsoft.com/office/powerpoint/2010/main" val="39094162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278BA4-8ECF-1944-8925-B8966CC4A57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6228D8F-FC6D-8D48-9FE6-244E83D0C86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A2F8C46-FFB0-0947-A75E-9AB2ED3E00A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533502D-D77D-BB4D-9166-C0C57EA5582A}"/>
              </a:ext>
            </a:extLst>
          </p:cNvPr>
          <p:cNvSpPr>
            <a:spLocks noGrp="1"/>
          </p:cNvSpPr>
          <p:nvPr>
            <p:ph type="dt" sz="half" idx="10"/>
          </p:nvPr>
        </p:nvSpPr>
        <p:spPr/>
        <p:txBody>
          <a:bodyPr/>
          <a:lstStyle/>
          <a:p>
            <a:fld id="{A9B386A1-BEB3-D64B-8DFC-C4EEB2961A26}" type="datetimeFigureOut">
              <a:rPr lang="en-US" smtClean="0"/>
              <a:t>12/7/20</a:t>
            </a:fld>
            <a:endParaRPr lang="en-US"/>
          </a:p>
        </p:txBody>
      </p:sp>
      <p:sp>
        <p:nvSpPr>
          <p:cNvPr id="6" name="Footer Placeholder 5">
            <a:extLst>
              <a:ext uri="{FF2B5EF4-FFF2-40B4-BE49-F238E27FC236}">
                <a16:creationId xmlns:a16="http://schemas.microsoft.com/office/drawing/2014/main" id="{F02EAA53-904A-EA45-9467-BE2209CC410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940D9B0-8A4E-8B4C-B7C1-175D3987826E}"/>
              </a:ext>
            </a:extLst>
          </p:cNvPr>
          <p:cNvSpPr>
            <a:spLocks noGrp="1"/>
          </p:cNvSpPr>
          <p:nvPr>
            <p:ph type="sldNum" sz="quarter" idx="12"/>
          </p:nvPr>
        </p:nvSpPr>
        <p:spPr/>
        <p:txBody>
          <a:bodyPr/>
          <a:lstStyle/>
          <a:p>
            <a:fld id="{C964ECE5-AA8E-2147-B6DC-A7EB8FE6FD4C}" type="slidenum">
              <a:rPr lang="en-US" smtClean="0"/>
              <a:t>‹#›</a:t>
            </a:fld>
            <a:endParaRPr lang="en-US"/>
          </a:p>
        </p:txBody>
      </p:sp>
    </p:spTree>
    <p:extLst>
      <p:ext uri="{BB962C8B-B14F-4D97-AF65-F5344CB8AC3E}">
        <p14:creationId xmlns:p14="http://schemas.microsoft.com/office/powerpoint/2010/main" val="23798922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9666B31-3CFA-7741-84F6-4D118B9FD44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F448119-D856-7645-AD71-487378B6E8F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C10FC22-A4C5-AD4C-8C1A-A4D34912F2A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9B386A1-BEB3-D64B-8DFC-C4EEB2961A26}" type="datetimeFigureOut">
              <a:rPr lang="en-US" smtClean="0"/>
              <a:t>12/7/20</a:t>
            </a:fld>
            <a:endParaRPr lang="en-US"/>
          </a:p>
        </p:txBody>
      </p:sp>
      <p:sp>
        <p:nvSpPr>
          <p:cNvPr id="5" name="Footer Placeholder 4">
            <a:extLst>
              <a:ext uri="{FF2B5EF4-FFF2-40B4-BE49-F238E27FC236}">
                <a16:creationId xmlns:a16="http://schemas.microsoft.com/office/drawing/2014/main" id="{FCBD1658-29AA-C14D-BF1F-61D9A717B39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0222D37-7252-4C41-838B-3C48B973919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964ECE5-AA8E-2147-B6DC-A7EB8FE6FD4C}" type="slidenum">
              <a:rPr lang="en-US" smtClean="0"/>
              <a:t>‹#›</a:t>
            </a:fld>
            <a:endParaRPr lang="en-US"/>
          </a:p>
        </p:txBody>
      </p:sp>
    </p:spTree>
    <p:extLst>
      <p:ext uri="{BB962C8B-B14F-4D97-AF65-F5344CB8AC3E}">
        <p14:creationId xmlns:p14="http://schemas.microsoft.com/office/powerpoint/2010/main" val="137477682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image" Target="../media/image11.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image" Target="../media/image14.tiff"/><Relationship Id="rId1" Type="http://schemas.openxmlformats.org/officeDocument/2006/relationships/slideLayout" Target="../slideLayouts/slideLayout2.xml"/><Relationship Id="rId5" Type="http://schemas.openxmlformats.org/officeDocument/2006/relationships/image" Target="../media/image17.tiff"/><Relationship Id="rId4" Type="http://schemas.openxmlformats.org/officeDocument/2006/relationships/image" Target="../media/image16.tif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0.tif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2.tif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image" Target="../media/image23.tif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image" Target="../media/image9.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C5D7C835-9F66-794B-ADD6-31E9D556CC02}"/>
              </a:ext>
            </a:extLst>
          </p:cNvPr>
          <p:cNvSpPr>
            <a:spLocks noGrp="1"/>
          </p:cNvSpPr>
          <p:nvPr>
            <p:ph type="title"/>
          </p:nvPr>
        </p:nvSpPr>
        <p:spPr>
          <a:xfrm>
            <a:off x="1179226" y="826680"/>
            <a:ext cx="9833548" cy="1325563"/>
          </a:xfrm>
        </p:spPr>
        <p:txBody>
          <a:bodyPr>
            <a:normAutofit/>
          </a:bodyPr>
          <a:lstStyle/>
          <a:p>
            <a:pPr algn="ctr"/>
            <a:r>
              <a:rPr lang="en-US" sz="4000" b="1" dirty="0">
                <a:solidFill>
                  <a:srgbClr val="FFFFFF"/>
                </a:solidFill>
              </a:rPr>
              <a:t>Code Optimization on the Midway2 HPC cluster</a:t>
            </a:r>
            <a:endParaRPr lang="en-US" sz="4000" dirty="0">
              <a:solidFill>
                <a:srgbClr val="FFFFFF"/>
              </a:solidFill>
            </a:endParaRPr>
          </a:p>
        </p:txBody>
      </p:sp>
      <p:sp>
        <p:nvSpPr>
          <p:cNvPr id="3" name="Content Placeholder 2">
            <a:extLst>
              <a:ext uri="{FF2B5EF4-FFF2-40B4-BE49-F238E27FC236}">
                <a16:creationId xmlns:a16="http://schemas.microsoft.com/office/drawing/2014/main" id="{6FD7EC3F-8161-8C4B-9F1A-2E3CC9BA5C15}"/>
              </a:ext>
            </a:extLst>
          </p:cNvPr>
          <p:cNvSpPr>
            <a:spLocks noGrp="1"/>
          </p:cNvSpPr>
          <p:nvPr>
            <p:ph idx="1"/>
          </p:nvPr>
        </p:nvSpPr>
        <p:spPr>
          <a:xfrm>
            <a:off x="1532971" y="2905698"/>
            <a:ext cx="9125754" cy="1900270"/>
          </a:xfrm>
        </p:spPr>
        <p:txBody>
          <a:bodyPr>
            <a:normAutofit lnSpcReduction="10000"/>
          </a:bodyPr>
          <a:lstStyle/>
          <a:p>
            <a:pPr marL="0" indent="0" algn="ctr">
              <a:buNone/>
            </a:pPr>
            <a:r>
              <a:rPr lang="en-US" sz="2000" dirty="0">
                <a:solidFill>
                  <a:srgbClr val="FF0000"/>
                </a:solidFill>
              </a:rPr>
              <a:t>Khemraj Shukla</a:t>
            </a:r>
          </a:p>
          <a:p>
            <a:pPr marL="0" indent="0" algn="ctr">
              <a:buNone/>
            </a:pPr>
            <a:r>
              <a:rPr lang="en-US" sz="2000" dirty="0">
                <a:solidFill>
                  <a:srgbClr val="FF0000"/>
                </a:solidFill>
              </a:rPr>
              <a:t>RCC</a:t>
            </a:r>
          </a:p>
          <a:p>
            <a:pPr marL="0" indent="0" algn="ctr">
              <a:buNone/>
            </a:pPr>
            <a:endParaRPr lang="en-US" sz="2000" dirty="0">
              <a:solidFill>
                <a:srgbClr val="FF0000"/>
              </a:solidFill>
            </a:endParaRPr>
          </a:p>
          <a:p>
            <a:pPr marL="0" indent="0" algn="ctr">
              <a:buNone/>
            </a:pPr>
            <a:r>
              <a:rPr lang="en-US" sz="2000" dirty="0">
                <a:solidFill>
                  <a:srgbClr val="FF0000"/>
                </a:solidFill>
              </a:rPr>
              <a:t>University of Chicago</a:t>
            </a:r>
          </a:p>
          <a:p>
            <a:pPr marL="0" indent="0" algn="ctr">
              <a:buNone/>
            </a:pPr>
            <a:r>
              <a:rPr lang="en-US" sz="2000" dirty="0">
                <a:solidFill>
                  <a:srgbClr val="FF0000"/>
                </a:solidFill>
              </a:rPr>
              <a:t>December 8, 2020</a:t>
            </a:r>
          </a:p>
          <a:p>
            <a:pPr marL="0" indent="0" algn="ctr">
              <a:buNone/>
            </a:pPr>
            <a:endParaRPr lang="en-US" sz="2000" dirty="0">
              <a:solidFill>
                <a:srgbClr val="FF0000"/>
              </a:solidFill>
            </a:endParaRPr>
          </a:p>
        </p:txBody>
      </p:sp>
      <p:pic>
        <p:nvPicPr>
          <p:cNvPr id="7170" name="Picture 2" descr="The University of Chicago">
            <a:extLst>
              <a:ext uri="{FF2B5EF4-FFF2-40B4-BE49-F238E27FC236}">
                <a16:creationId xmlns:a16="http://schemas.microsoft.com/office/drawing/2014/main" id="{FFE46175-7986-1F4C-9D48-308E1F0978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74465" y="4880464"/>
            <a:ext cx="1257466" cy="15925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09068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F559AE-B5C8-7546-9E2B-FB0157B5BFA5}"/>
              </a:ext>
            </a:extLst>
          </p:cNvPr>
          <p:cNvSpPr>
            <a:spLocks noGrp="1"/>
          </p:cNvSpPr>
          <p:nvPr>
            <p:ph type="title"/>
          </p:nvPr>
        </p:nvSpPr>
        <p:spPr>
          <a:xfrm>
            <a:off x="0" y="0"/>
            <a:ext cx="10515600" cy="1325563"/>
          </a:xfrm>
        </p:spPr>
        <p:txBody>
          <a:bodyPr/>
          <a:lstStyle/>
          <a:p>
            <a:r>
              <a:rPr lang="en-US" dirty="0"/>
              <a:t>Vectorizable Math Functions</a:t>
            </a:r>
          </a:p>
        </p:txBody>
      </p:sp>
      <p:pic>
        <p:nvPicPr>
          <p:cNvPr id="4" name="Picture 3">
            <a:extLst>
              <a:ext uri="{FF2B5EF4-FFF2-40B4-BE49-F238E27FC236}">
                <a16:creationId xmlns:a16="http://schemas.microsoft.com/office/drawing/2014/main" id="{24AB27D8-3AEB-1A4A-A8BE-C96A2265037C}"/>
              </a:ext>
            </a:extLst>
          </p:cNvPr>
          <p:cNvPicPr>
            <a:picLocks noChangeAspect="1"/>
          </p:cNvPicPr>
          <p:nvPr/>
        </p:nvPicPr>
        <p:blipFill>
          <a:blip r:embed="rId2"/>
          <a:stretch>
            <a:fillRect/>
          </a:stretch>
        </p:blipFill>
        <p:spPr>
          <a:xfrm>
            <a:off x="838200" y="1690688"/>
            <a:ext cx="5154460" cy="4874326"/>
          </a:xfrm>
          <a:prstGeom prst="rect">
            <a:avLst/>
          </a:prstGeom>
        </p:spPr>
      </p:pic>
      <p:pic>
        <p:nvPicPr>
          <p:cNvPr id="5" name="Picture 4">
            <a:extLst>
              <a:ext uri="{FF2B5EF4-FFF2-40B4-BE49-F238E27FC236}">
                <a16:creationId xmlns:a16="http://schemas.microsoft.com/office/drawing/2014/main" id="{C72966A3-3CC3-D843-9F9A-ED4CCD1AB53A}"/>
              </a:ext>
            </a:extLst>
          </p:cNvPr>
          <p:cNvPicPr>
            <a:picLocks noChangeAspect="1"/>
          </p:cNvPicPr>
          <p:nvPr/>
        </p:nvPicPr>
        <p:blipFill>
          <a:blip r:embed="rId3"/>
          <a:stretch>
            <a:fillRect/>
          </a:stretch>
        </p:blipFill>
        <p:spPr>
          <a:xfrm>
            <a:off x="7267357" y="1539660"/>
            <a:ext cx="3708748" cy="5176381"/>
          </a:xfrm>
          <a:prstGeom prst="rect">
            <a:avLst/>
          </a:prstGeom>
        </p:spPr>
      </p:pic>
    </p:spTree>
    <p:extLst>
      <p:ext uri="{BB962C8B-B14F-4D97-AF65-F5344CB8AC3E}">
        <p14:creationId xmlns:p14="http://schemas.microsoft.com/office/powerpoint/2010/main" val="15918148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F35E5F-3C1A-EA4A-B159-774BEE474B11}"/>
              </a:ext>
            </a:extLst>
          </p:cNvPr>
          <p:cNvSpPr>
            <a:spLocks noGrp="1"/>
          </p:cNvSpPr>
          <p:nvPr>
            <p:ph type="title"/>
          </p:nvPr>
        </p:nvSpPr>
        <p:spPr>
          <a:xfrm>
            <a:off x="50103" y="-135916"/>
            <a:ext cx="10515600" cy="1325563"/>
          </a:xfrm>
        </p:spPr>
        <p:txBody>
          <a:bodyPr/>
          <a:lstStyle/>
          <a:p>
            <a:r>
              <a:rPr lang="en-US" dirty="0"/>
              <a:t>Factors impacting the vectorization </a:t>
            </a:r>
          </a:p>
        </p:txBody>
      </p:sp>
      <p:pic>
        <p:nvPicPr>
          <p:cNvPr id="4" name="Picture 3">
            <a:extLst>
              <a:ext uri="{FF2B5EF4-FFF2-40B4-BE49-F238E27FC236}">
                <a16:creationId xmlns:a16="http://schemas.microsoft.com/office/drawing/2014/main" id="{CE208C4E-F862-8648-A785-13570BFFCFB4}"/>
              </a:ext>
            </a:extLst>
          </p:cNvPr>
          <p:cNvPicPr>
            <a:picLocks noChangeAspect="1"/>
          </p:cNvPicPr>
          <p:nvPr/>
        </p:nvPicPr>
        <p:blipFill>
          <a:blip r:embed="rId2"/>
          <a:stretch>
            <a:fillRect/>
          </a:stretch>
        </p:blipFill>
        <p:spPr>
          <a:xfrm>
            <a:off x="1378204" y="864296"/>
            <a:ext cx="10475460" cy="5805814"/>
          </a:xfrm>
          <a:prstGeom prst="rect">
            <a:avLst/>
          </a:prstGeom>
        </p:spPr>
      </p:pic>
    </p:spTree>
    <p:extLst>
      <p:ext uri="{BB962C8B-B14F-4D97-AF65-F5344CB8AC3E}">
        <p14:creationId xmlns:p14="http://schemas.microsoft.com/office/powerpoint/2010/main" val="22086406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CCAB30C-7AB0-7D49-A4E4-2488E32C8B2B}"/>
              </a:ext>
            </a:extLst>
          </p:cNvPr>
          <p:cNvPicPr>
            <a:picLocks noChangeAspect="1"/>
          </p:cNvPicPr>
          <p:nvPr/>
        </p:nvPicPr>
        <p:blipFill rotWithShape="1">
          <a:blip r:embed="rId2"/>
          <a:srcRect r="58957"/>
          <a:stretch/>
        </p:blipFill>
        <p:spPr>
          <a:xfrm>
            <a:off x="641088" y="4952129"/>
            <a:ext cx="4297109" cy="1426227"/>
          </a:xfrm>
          <a:prstGeom prst="rect">
            <a:avLst/>
          </a:prstGeom>
          <a:ln>
            <a:solidFill>
              <a:schemeClr val="tx1"/>
            </a:solidFill>
          </a:ln>
        </p:spPr>
      </p:pic>
      <p:pic>
        <p:nvPicPr>
          <p:cNvPr id="6" name="Picture 5">
            <a:extLst>
              <a:ext uri="{FF2B5EF4-FFF2-40B4-BE49-F238E27FC236}">
                <a16:creationId xmlns:a16="http://schemas.microsoft.com/office/drawing/2014/main" id="{938951BE-BFE9-854C-8224-D203C3D20486}"/>
              </a:ext>
            </a:extLst>
          </p:cNvPr>
          <p:cNvPicPr>
            <a:picLocks noChangeAspect="1"/>
          </p:cNvPicPr>
          <p:nvPr/>
        </p:nvPicPr>
        <p:blipFill rotWithShape="1">
          <a:blip r:embed="rId3"/>
          <a:srcRect r="49862"/>
          <a:stretch/>
        </p:blipFill>
        <p:spPr>
          <a:xfrm>
            <a:off x="7692899" y="1412831"/>
            <a:ext cx="4196218" cy="2336800"/>
          </a:xfrm>
          <a:prstGeom prst="rect">
            <a:avLst/>
          </a:prstGeom>
          <a:ln>
            <a:solidFill>
              <a:schemeClr val="tx1"/>
            </a:solidFill>
          </a:ln>
        </p:spPr>
      </p:pic>
      <p:cxnSp>
        <p:nvCxnSpPr>
          <p:cNvPr id="8" name="Straight Arrow Connector 7">
            <a:extLst>
              <a:ext uri="{FF2B5EF4-FFF2-40B4-BE49-F238E27FC236}">
                <a16:creationId xmlns:a16="http://schemas.microsoft.com/office/drawing/2014/main" id="{81B0BABD-7682-E843-8C64-83916386D191}"/>
              </a:ext>
            </a:extLst>
          </p:cNvPr>
          <p:cNvCxnSpPr/>
          <p:nvPr/>
        </p:nvCxnSpPr>
        <p:spPr>
          <a:xfrm>
            <a:off x="9834850" y="3749631"/>
            <a:ext cx="0" cy="15281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EA0409F7-DA1C-9541-B658-C41947333D17}"/>
              </a:ext>
            </a:extLst>
          </p:cNvPr>
          <p:cNvPicPr>
            <a:picLocks noChangeAspect="1"/>
          </p:cNvPicPr>
          <p:nvPr/>
        </p:nvPicPr>
        <p:blipFill rotWithShape="1">
          <a:blip r:embed="rId4"/>
          <a:srcRect r="53279"/>
          <a:stretch/>
        </p:blipFill>
        <p:spPr>
          <a:xfrm>
            <a:off x="7835905" y="5277806"/>
            <a:ext cx="3910206" cy="1257300"/>
          </a:xfrm>
          <a:prstGeom prst="rect">
            <a:avLst/>
          </a:prstGeom>
          <a:ln>
            <a:solidFill>
              <a:schemeClr val="tx1"/>
            </a:solidFill>
          </a:ln>
        </p:spPr>
      </p:pic>
      <p:sp>
        <p:nvSpPr>
          <p:cNvPr id="10" name="Title 1">
            <a:extLst>
              <a:ext uri="{FF2B5EF4-FFF2-40B4-BE49-F238E27FC236}">
                <a16:creationId xmlns:a16="http://schemas.microsoft.com/office/drawing/2014/main" id="{DAC00363-8C06-5841-AE1B-59BC21E2A2B7}"/>
              </a:ext>
            </a:extLst>
          </p:cNvPr>
          <p:cNvSpPr>
            <a:spLocks noGrp="1"/>
          </p:cNvSpPr>
          <p:nvPr>
            <p:ph type="title"/>
          </p:nvPr>
        </p:nvSpPr>
        <p:spPr>
          <a:xfrm>
            <a:off x="50102" y="0"/>
            <a:ext cx="9256735" cy="1189647"/>
          </a:xfrm>
        </p:spPr>
        <p:txBody>
          <a:bodyPr>
            <a:normAutofit/>
          </a:bodyPr>
          <a:lstStyle/>
          <a:p>
            <a:r>
              <a:rPr lang="en-US" dirty="0"/>
              <a:t>Vectorization and loop unrolling</a:t>
            </a:r>
          </a:p>
        </p:txBody>
      </p:sp>
      <p:pic>
        <p:nvPicPr>
          <p:cNvPr id="11" name="Picture 10">
            <a:extLst>
              <a:ext uri="{FF2B5EF4-FFF2-40B4-BE49-F238E27FC236}">
                <a16:creationId xmlns:a16="http://schemas.microsoft.com/office/drawing/2014/main" id="{4273977D-6FBE-5C44-8659-6FD94CB8A312}"/>
              </a:ext>
            </a:extLst>
          </p:cNvPr>
          <p:cNvPicPr>
            <a:picLocks noChangeAspect="1"/>
          </p:cNvPicPr>
          <p:nvPr/>
        </p:nvPicPr>
        <p:blipFill>
          <a:blip r:embed="rId5"/>
          <a:stretch>
            <a:fillRect/>
          </a:stretch>
        </p:blipFill>
        <p:spPr>
          <a:xfrm>
            <a:off x="218789" y="1164485"/>
            <a:ext cx="5877211" cy="2833492"/>
          </a:xfrm>
          <a:prstGeom prst="rect">
            <a:avLst/>
          </a:prstGeom>
        </p:spPr>
      </p:pic>
    </p:spTree>
    <p:extLst>
      <p:ext uri="{BB962C8B-B14F-4D97-AF65-F5344CB8AC3E}">
        <p14:creationId xmlns:p14="http://schemas.microsoft.com/office/powerpoint/2010/main" val="763904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D82A7-FE05-0749-B804-1C123775378A}"/>
              </a:ext>
            </a:extLst>
          </p:cNvPr>
          <p:cNvSpPr>
            <a:spLocks noGrp="1"/>
          </p:cNvSpPr>
          <p:nvPr>
            <p:ph type="title"/>
          </p:nvPr>
        </p:nvSpPr>
        <p:spPr/>
        <p:txBody>
          <a:bodyPr/>
          <a:lstStyle/>
          <a:p>
            <a:r>
              <a:rPr lang="en-US" dirty="0"/>
              <a:t>Demo</a:t>
            </a:r>
          </a:p>
        </p:txBody>
      </p:sp>
      <p:sp>
        <p:nvSpPr>
          <p:cNvPr id="3" name="Content Placeholder 2">
            <a:extLst>
              <a:ext uri="{FF2B5EF4-FFF2-40B4-BE49-F238E27FC236}">
                <a16:creationId xmlns:a16="http://schemas.microsoft.com/office/drawing/2014/main" id="{FD6EC294-C92E-FD47-9FE9-7CC956455108}"/>
              </a:ext>
            </a:extLst>
          </p:cNvPr>
          <p:cNvSpPr>
            <a:spLocks noGrp="1"/>
          </p:cNvSpPr>
          <p:nvPr>
            <p:ph idx="1"/>
          </p:nvPr>
        </p:nvSpPr>
        <p:spPr/>
        <p:txBody>
          <a:bodyPr/>
          <a:lstStyle/>
          <a:p>
            <a:pPr marL="0" indent="0" algn="ctr">
              <a:buNone/>
            </a:pPr>
            <a:r>
              <a:rPr lang="en-US" dirty="0"/>
              <a:t>ex0</a:t>
            </a:r>
          </a:p>
        </p:txBody>
      </p:sp>
    </p:spTree>
    <p:extLst>
      <p:ext uri="{BB962C8B-B14F-4D97-AF65-F5344CB8AC3E}">
        <p14:creationId xmlns:p14="http://schemas.microsoft.com/office/powerpoint/2010/main" val="19572091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3D4A41-C3C2-4F47-90C6-CE9345AB2FD4}"/>
              </a:ext>
            </a:extLst>
          </p:cNvPr>
          <p:cNvSpPr>
            <a:spLocks noGrp="1"/>
          </p:cNvSpPr>
          <p:nvPr>
            <p:ph type="title"/>
          </p:nvPr>
        </p:nvSpPr>
        <p:spPr/>
        <p:txBody>
          <a:bodyPr/>
          <a:lstStyle/>
          <a:p>
            <a:r>
              <a:rPr lang="en-US" dirty="0"/>
              <a:t>Will it vectorize effectively?</a:t>
            </a:r>
            <a:br>
              <a:rPr lang="en-US" dirty="0"/>
            </a:br>
            <a:endParaRPr lang="en-US" dirty="0"/>
          </a:p>
        </p:txBody>
      </p:sp>
      <p:pic>
        <p:nvPicPr>
          <p:cNvPr id="4" name="Picture 3">
            <a:extLst>
              <a:ext uri="{FF2B5EF4-FFF2-40B4-BE49-F238E27FC236}">
                <a16:creationId xmlns:a16="http://schemas.microsoft.com/office/drawing/2014/main" id="{F270EB80-B108-944B-B816-E59DA887DA93}"/>
              </a:ext>
            </a:extLst>
          </p:cNvPr>
          <p:cNvPicPr>
            <a:picLocks noChangeAspect="1"/>
          </p:cNvPicPr>
          <p:nvPr/>
        </p:nvPicPr>
        <p:blipFill>
          <a:blip r:embed="rId2"/>
          <a:stretch>
            <a:fillRect/>
          </a:stretch>
        </p:blipFill>
        <p:spPr>
          <a:xfrm>
            <a:off x="1528176" y="1230130"/>
            <a:ext cx="9495599" cy="5262745"/>
          </a:xfrm>
          <a:prstGeom prst="rect">
            <a:avLst/>
          </a:prstGeom>
          <a:ln>
            <a:solidFill>
              <a:schemeClr val="tx1"/>
            </a:solidFill>
          </a:ln>
        </p:spPr>
      </p:pic>
    </p:spTree>
    <p:extLst>
      <p:ext uri="{BB962C8B-B14F-4D97-AF65-F5344CB8AC3E}">
        <p14:creationId xmlns:p14="http://schemas.microsoft.com/office/powerpoint/2010/main" val="29810846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5880D-3A26-AD43-A76F-AE98B490518A}"/>
              </a:ext>
            </a:extLst>
          </p:cNvPr>
          <p:cNvSpPr>
            <a:spLocks noGrp="1"/>
          </p:cNvSpPr>
          <p:nvPr>
            <p:ph type="title"/>
          </p:nvPr>
        </p:nvSpPr>
        <p:spPr>
          <a:xfrm>
            <a:off x="499997" y="202286"/>
            <a:ext cx="10515600" cy="1325563"/>
          </a:xfrm>
        </p:spPr>
        <p:txBody>
          <a:bodyPr/>
          <a:lstStyle/>
          <a:p>
            <a:r>
              <a:rPr lang="en-US" dirty="0"/>
              <a:t>Data locality</a:t>
            </a:r>
          </a:p>
        </p:txBody>
      </p:sp>
      <p:pic>
        <p:nvPicPr>
          <p:cNvPr id="5122" name="Picture 2" descr="Performance Stages">
            <a:extLst>
              <a:ext uri="{FF2B5EF4-FFF2-40B4-BE49-F238E27FC236}">
                <a16:creationId xmlns:a16="http://schemas.microsoft.com/office/drawing/2014/main" id="{97324523-E487-6F42-A5CB-1F6E698936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02263" y="951814"/>
            <a:ext cx="6477000" cy="21463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30BACD9D-B881-484E-936B-EB22EE1EFACC}"/>
              </a:ext>
            </a:extLst>
          </p:cNvPr>
          <p:cNvSpPr/>
          <p:nvPr/>
        </p:nvSpPr>
        <p:spPr>
          <a:xfrm>
            <a:off x="906048" y="2608263"/>
            <a:ext cx="10597019" cy="3693319"/>
          </a:xfrm>
          <a:prstGeom prst="rect">
            <a:avLst/>
          </a:prstGeom>
        </p:spPr>
        <p:txBody>
          <a:bodyPr wrap="square">
            <a:spAutoFit/>
          </a:bodyPr>
          <a:lstStyle/>
          <a:p>
            <a:r>
              <a:rPr lang="en-US" b="1" i="0" dirty="0">
                <a:solidFill>
                  <a:srgbClr val="222222"/>
                </a:solidFill>
                <a:effectLst/>
                <a:latin typeface="verdana" panose="020B0604030504040204" pitchFamily="34" charset="0"/>
              </a:rPr>
              <a:t>Principles of good data locality</a:t>
            </a:r>
          </a:p>
          <a:p>
            <a:endParaRPr lang="en-US" b="1" i="0" dirty="0">
              <a:solidFill>
                <a:srgbClr val="222222"/>
              </a:solidFill>
              <a:effectLst/>
              <a:latin typeface="verdana" panose="020B0604030504040204" pitchFamily="34" charset="0"/>
            </a:endParaRPr>
          </a:p>
          <a:p>
            <a:pPr>
              <a:buFont typeface="+mj-lt"/>
              <a:buAutoNum type="arabicPeriod"/>
            </a:pPr>
            <a:r>
              <a:rPr lang="en-US" b="0" i="0" dirty="0">
                <a:solidFill>
                  <a:srgbClr val="222222"/>
                </a:solidFill>
                <a:effectLst/>
                <a:latin typeface="verdana" panose="020B0604030504040204" pitchFamily="34" charset="0"/>
              </a:rPr>
              <a:t>Code accesses </a:t>
            </a:r>
            <a:r>
              <a:rPr lang="en-US" b="0" i="1" dirty="0">
                <a:solidFill>
                  <a:srgbClr val="222222"/>
                </a:solidFill>
                <a:effectLst/>
                <a:latin typeface="verdana" panose="020B0604030504040204" pitchFamily="34" charset="0"/>
              </a:rPr>
              <a:t>contiguous, stride-one</a:t>
            </a:r>
            <a:r>
              <a:rPr lang="en-US" b="0" i="0" dirty="0">
                <a:solidFill>
                  <a:srgbClr val="222222"/>
                </a:solidFill>
                <a:effectLst/>
                <a:latin typeface="verdana" panose="020B0604030504040204" pitchFamily="34" charset="0"/>
              </a:rPr>
              <a:t> memory addresses</a:t>
            </a:r>
          </a:p>
          <a:p>
            <a:pPr marL="857250" lvl="1" indent="-400050">
              <a:buFont typeface="+mj-lt"/>
              <a:buAutoNum type="romanLcPeriod"/>
            </a:pPr>
            <a:r>
              <a:rPr lang="en-US" b="0" i="0" dirty="0">
                <a:solidFill>
                  <a:srgbClr val="222222"/>
                </a:solidFill>
                <a:effectLst/>
                <a:latin typeface="verdana" panose="020B0604030504040204" pitchFamily="34" charset="0"/>
              </a:rPr>
              <a:t>data are always fetched in cache lines which include neighbors</a:t>
            </a:r>
          </a:p>
          <a:p>
            <a:pPr marL="857250" lvl="1" indent="-400050">
              <a:buFont typeface="+mj-lt"/>
              <a:buAutoNum type="romanLcPeriod"/>
            </a:pPr>
            <a:r>
              <a:rPr lang="en-US" b="0" i="0" dirty="0">
                <a:solidFill>
                  <a:srgbClr val="222222"/>
                </a:solidFill>
                <a:effectLst/>
                <a:latin typeface="verdana" panose="020B0604030504040204" pitchFamily="34" charset="0"/>
              </a:rPr>
              <a:t>inner loops are instantly vectorizable via SSE, AVX, or AVX-512</a:t>
            </a:r>
          </a:p>
          <a:p>
            <a:pPr lvl="1"/>
            <a:endParaRPr lang="en-US" b="0" i="0" dirty="0">
              <a:solidFill>
                <a:srgbClr val="222222"/>
              </a:solidFill>
              <a:effectLst/>
              <a:latin typeface="verdana" panose="020B0604030504040204" pitchFamily="34" charset="0"/>
            </a:endParaRPr>
          </a:p>
          <a:p>
            <a:pPr>
              <a:buFont typeface="+mj-lt"/>
              <a:buAutoNum type="arabicPeriod"/>
            </a:pPr>
            <a:r>
              <a:rPr lang="en-US" b="0" i="0" dirty="0">
                <a:solidFill>
                  <a:srgbClr val="222222"/>
                </a:solidFill>
                <a:effectLst/>
                <a:latin typeface="verdana" panose="020B0604030504040204" pitchFamily="34" charset="0"/>
              </a:rPr>
              <a:t>Code emphasizes cache reuse</a:t>
            </a:r>
          </a:p>
          <a:p>
            <a:pPr marL="857250" lvl="1" indent="-400050">
              <a:buFont typeface="+mj-lt"/>
              <a:buAutoNum type="romanLcPeriod"/>
            </a:pPr>
            <a:r>
              <a:rPr lang="en-US" b="0" i="0" dirty="0">
                <a:solidFill>
                  <a:srgbClr val="222222"/>
                </a:solidFill>
                <a:effectLst/>
                <a:latin typeface="verdana" panose="020B0604030504040204" pitchFamily="34" charset="0"/>
              </a:rPr>
              <a:t>when multiple operations on a data item are grouped together, the item remains in cache, where access is much faster than RAM</a:t>
            </a:r>
          </a:p>
          <a:p>
            <a:pPr lvl="1"/>
            <a:endParaRPr lang="en-US" b="0" i="0" dirty="0">
              <a:solidFill>
                <a:srgbClr val="222222"/>
              </a:solidFill>
              <a:effectLst/>
              <a:latin typeface="verdana" panose="020B0604030504040204" pitchFamily="34" charset="0"/>
            </a:endParaRPr>
          </a:p>
          <a:p>
            <a:pPr>
              <a:buFont typeface="+mj-lt"/>
              <a:buAutoNum type="arabicPeriod"/>
            </a:pPr>
            <a:r>
              <a:rPr lang="en-US" b="0" i="0" dirty="0">
                <a:solidFill>
                  <a:srgbClr val="222222"/>
                </a:solidFill>
                <a:effectLst/>
                <a:latin typeface="verdana" panose="020B0604030504040204" pitchFamily="34" charset="0"/>
              </a:rPr>
              <a:t>Data are aligned on important boundaries (e.g., doublewords)</a:t>
            </a:r>
          </a:p>
          <a:p>
            <a:pPr marL="857250" lvl="1" indent="-400050">
              <a:buFont typeface="+mj-lt"/>
              <a:buAutoNum type="romanLcPeriod"/>
            </a:pPr>
            <a:r>
              <a:rPr lang="en-US" b="0" i="0" dirty="0">
                <a:solidFill>
                  <a:srgbClr val="222222"/>
                </a:solidFill>
                <a:effectLst/>
                <a:latin typeface="verdana" panose="020B0604030504040204" pitchFamily="34" charset="0"/>
              </a:rPr>
              <a:t>items don't straddle boundaries, so efficient one-shot access is possible</a:t>
            </a:r>
          </a:p>
          <a:p>
            <a:pPr marL="857250" lvl="1" indent="-400050">
              <a:buFont typeface="+mj-lt"/>
              <a:buAutoNum type="romanLcPeriod"/>
            </a:pPr>
            <a:r>
              <a:rPr lang="en-US" b="0" i="0" dirty="0">
                <a:solidFill>
                  <a:srgbClr val="222222"/>
                </a:solidFill>
                <a:effectLst/>
                <a:latin typeface="verdana" panose="020B0604030504040204" pitchFamily="34" charset="0"/>
              </a:rPr>
              <a:t>it is a precondition for fetching data as a single vector, single cache line, etc.</a:t>
            </a:r>
          </a:p>
        </p:txBody>
      </p:sp>
    </p:spTree>
    <p:extLst>
      <p:ext uri="{BB962C8B-B14F-4D97-AF65-F5344CB8AC3E}">
        <p14:creationId xmlns:p14="http://schemas.microsoft.com/office/powerpoint/2010/main" val="11565110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B0E75F-8E35-0747-AF67-FDFEC40BA287}"/>
              </a:ext>
            </a:extLst>
          </p:cNvPr>
          <p:cNvSpPr>
            <a:spLocks noGrp="1"/>
          </p:cNvSpPr>
          <p:nvPr>
            <p:ph type="title"/>
          </p:nvPr>
        </p:nvSpPr>
        <p:spPr/>
        <p:txBody>
          <a:bodyPr/>
          <a:lstStyle/>
          <a:p>
            <a:r>
              <a:rPr lang="en-US" dirty="0"/>
              <a:t>Data Locality</a:t>
            </a:r>
          </a:p>
        </p:txBody>
      </p:sp>
      <p:pic>
        <p:nvPicPr>
          <p:cNvPr id="4" name="Picture 3">
            <a:extLst>
              <a:ext uri="{FF2B5EF4-FFF2-40B4-BE49-F238E27FC236}">
                <a16:creationId xmlns:a16="http://schemas.microsoft.com/office/drawing/2014/main" id="{CA035994-C084-1B42-80CA-72687CCD883B}"/>
              </a:ext>
            </a:extLst>
          </p:cNvPr>
          <p:cNvPicPr>
            <a:picLocks noChangeAspect="1"/>
          </p:cNvPicPr>
          <p:nvPr/>
        </p:nvPicPr>
        <p:blipFill>
          <a:blip r:embed="rId2"/>
          <a:stretch>
            <a:fillRect/>
          </a:stretch>
        </p:blipFill>
        <p:spPr>
          <a:xfrm>
            <a:off x="3769662" y="1690688"/>
            <a:ext cx="6487153" cy="4212312"/>
          </a:xfrm>
          <a:prstGeom prst="rect">
            <a:avLst/>
          </a:prstGeom>
        </p:spPr>
      </p:pic>
    </p:spTree>
    <p:extLst>
      <p:ext uri="{BB962C8B-B14F-4D97-AF65-F5344CB8AC3E}">
        <p14:creationId xmlns:p14="http://schemas.microsoft.com/office/powerpoint/2010/main" val="21768656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D82A7-FE05-0749-B804-1C123775378A}"/>
              </a:ext>
            </a:extLst>
          </p:cNvPr>
          <p:cNvSpPr>
            <a:spLocks noGrp="1"/>
          </p:cNvSpPr>
          <p:nvPr>
            <p:ph type="title"/>
          </p:nvPr>
        </p:nvSpPr>
        <p:spPr/>
        <p:txBody>
          <a:bodyPr/>
          <a:lstStyle/>
          <a:p>
            <a:r>
              <a:rPr lang="en-US" dirty="0"/>
              <a:t>Demo</a:t>
            </a:r>
          </a:p>
        </p:txBody>
      </p:sp>
      <p:sp>
        <p:nvSpPr>
          <p:cNvPr id="3" name="Content Placeholder 2">
            <a:extLst>
              <a:ext uri="{FF2B5EF4-FFF2-40B4-BE49-F238E27FC236}">
                <a16:creationId xmlns:a16="http://schemas.microsoft.com/office/drawing/2014/main" id="{FD6EC294-C92E-FD47-9FE9-7CC956455108}"/>
              </a:ext>
            </a:extLst>
          </p:cNvPr>
          <p:cNvSpPr>
            <a:spLocks noGrp="1"/>
          </p:cNvSpPr>
          <p:nvPr>
            <p:ph idx="1"/>
          </p:nvPr>
        </p:nvSpPr>
        <p:spPr/>
        <p:txBody>
          <a:bodyPr/>
          <a:lstStyle/>
          <a:p>
            <a:pPr marL="0" indent="0" algn="ctr">
              <a:buNone/>
            </a:pPr>
            <a:r>
              <a:rPr lang="en-US" dirty="0"/>
              <a:t>ex1</a:t>
            </a:r>
          </a:p>
        </p:txBody>
      </p:sp>
    </p:spTree>
    <p:extLst>
      <p:ext uri="{BB962C8B-B14F-4D97-AF65-F5344CB8AC3E}">
        <p14:creationId xmlns:p14="http://schemas.microsoft.com/office/powerpoint/2010/main" val="38956880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705A6-3BF1-0746-B6A2-5EBA7F809CEB}"/>
              </a:ext>
            </a:extLst>
          </p:cNvPr>
          <p:cNvSpPr>
            <a:spLocks noGrp="1"/>
          </p:cNvSpPr>
          <p:nvPr>
            <p:ph type="title"/>
          </p:nvPr>
        </p:nvSpPr>
        <p:spPr/>
        <p:txBody>
          <a:bodyPr/>
          <a:lstStyle/>
          <a:p>
            <a:r>
              <a:rPr lang="en-US" dirty="0"/>
              <a:t>Data Locality: 2D data structure</a:t>
            </a:r>
          </a:p>
        </p:txBody>
      </p:sp>
      <p:pic>
        <p:nvPicPr>
          <p:cNvPr id="4" name="Picture 3">
            <a:extLst>
              <a:ext uri="{FF2B5EF4-FFF2-40B4-BE49-F238E27FC236}">
                <a16:creationId xmlns:a16="http://schemas.microsoft.com/office/drawing/2014/main" id="{753501A9-3640-4A4E-92B0-C6EB7FF6DF08}"/>
              </a:ext>
            </a:extLst>
          </p:cNvPr>
          <p:cNvPicPr>
            <a:picLocks noChangeAspect="1"/>
          </p:cNvPicPr>
          <p:nvPr/>
        </p:nvPicPr>
        <p:blipFill>
          <a:blip r:embed="rId2"/>
          <a:stretch>
            <a:fillRect/>
          </a:stretch>
        </p:blipFill>
        <p:spPr>
          <a:xfrm>
            <a:off x="1554618" y="1690688"/>
            <a:ext cx="9969326" cy="5030254"/>
          </a:xfrm>
          <a:prstGeom prst="rect">
            <a:avLst/>
          </a:prstGeom>
        </p:spPr>
      </p:pic>
    </p:spTree>
    <p:extLst>
      <p:ext uri="{BB962C8B-B14F-4D97-AF65-F5344CB8AC3E}">
        <p14:creationId xmlns:p14="http://schemas.microsoft.com/office/powerpoint/2010/main" val="28294225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D9F105-D1F7-224E-868D-699B323ACB23}"/>
              </a:ext>
            </a:extLst>
          </p:cNvPr>
          <p:cNvSpPr>
            <a:spLocks noGrp="1"/>
          </p:cNvSpPr>
          <p:nvPr>
            <p:ph type="title"/>
          </p:nvPr>
        </p:nvSpPr>
        <p:spPr/>
        <p:txBody>
          <a:bodyPr/>
          <a:lstStyle/>
          <a:p>
            <a:r>
              <a:rPr lang="en-US" dirty="0"/>
              <a:t>Loop In-variant </a:t>
            </a:r>
          </a:p>
        </p:txBody>
      </p:sp>
      <p:pic>
        <p:nvPicPr>
          <p:cNvPr id="4" name="Picture 3">
            <a:extLst>
              <a:ext uri="{FF2B5EF4-FFF2-40B4-BE49-F238E27FC236}">
                <a16:creationId xmlns:a16="http://schemas.microsoft.com/office/drawing/2014/main" id="{CC290BC1-73F6-A24E-9B44-EF9CED395FCA}"/>
              </a:ext>
            </a:extLst>
          </p:cNvPr>
          <p:cNvPicPr>
            <a:picLocks noChangeAspect="1"/>
          </p:cNvPicPr>
          <p:nvPr/>
        </p:nvPicPr>
        <p:blipFill rotWithShape="1">
          <a:blip r:embed="rId2"/>
          <a:srcRect l="1182" t="53917" r="1461" b="4017"/>
          <a:stretch/>
        </p:blipFill>
        <p:spPr>
          <a:xfrm>
            <a:off x="1793309" y="4182289"/>
            <a:ext cx="8605381" cy="2310586"/>
          </a:xfrm>
          <a:prstGeom prst="rect">
            <a:avLst/>
          </a:prstGeom>
          <a:ln>
            <a:solidFill>
              <a:schemeClr val="tx1"/>
            </a:solidFill>
          </a:ln>
        </p:spPr>
      </p:pic>
      <p:pic>
        <p:nvPicPr>
          <p:cNvPr id="5" name="Picture 4">
            <a:extLst>
              <a:ext uri="{FF2B5EF4-FFF2-40B4-BE49-F238E27FC236}">
                <a16:creationId xmlns:a16="http://schemas.microsoft.com/office/drawing/2014/main" id="{F95F7604-C260-B046-9AFD-F8ADCDF78F0E}"/>
              </a:ext>
            </a:extLst>
          </p:cNvPr>
          <p:cNvPicPr>
            <a:picLocks noChangeAspect="1"/>
          </p:cNvPicPr>
          <p:nvPr/>
        </p:nvPicPr>
        <p:blipFill rotWithShape="1">
          <a:blip r:embed="rId2"/>
          <a:srcRect t="2926" r="1008" b="54223"/>
          <a:stretch/>
        </p:blipFill>
        <p:spPr>
          <a:xfrm>
            <a:off x="1649182" y="1554631"/>
            <a:ext cx="8335288" cy="2242159"/>
          </a:xfrm>
          <a:prstGeom prst="rect">
            <a:avLst/>
          </a:prstGeom>
        </p:spPr>
      </p:pic>
      <p:cxnSp>
        <p:nvCxnSpPr>
          <p:cNvPr id="7" name="Straight Arrow Connector 6">
            <a:extLst>
              <a:ext uri="{FF2B5EF4-FFF2-40B4-BE49-F238E27FC236}">
                <a16:creationId xmlns:a16="http://schemas.microsoft.com/office/drawing/2014/main" id="{6E1DAB52-AC7F-2F4B-82F6-D88C7DB60986}"/>
              </a:ext>
            </a:extLst>
          </p:cNvPr>
          <p:cNvCxnSpPr/>
          <p:nvPr/>
        </p:nvCxnSpPr>
        <p:spPr>
          <a:xfrm>
            <a:off x="5624186" y="3796790"/>
            <a:ext cx="0" cy="2866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734121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271F76-BD4B-474C-8F2E-13A4D06E04A5}"/>
              </a:ext>
            </a:extLst>
          </p:cNvPr>
          <p:cNvSpPr>
            <a:spLocks noGrp="1"/>
          </p:cNvSpPr>
          <p:nvPr>
            <p:ph type="title"/>
          </p:nvPr>
        </p:nvSpPr>
        <p:spPr/>
        <p:txBody>
          <a:bodyPr/>
          <a:lstStyle/>
          <a:p>
            <a:r>
              <a:rPr lang="en-US" dirty="0"/>
              <a:t>Goals</a:t>
            </a:r>
          </a:p>
        </p:txBody>
      </p:sp>
      <p:sp>
        <p:nvSpPr>
          <p:cNvPr id="3" name="Content Placeholder 2">
            <a:extLst>
              <a:ext uri="{FF2B5EF4-FFF2-40B4-BE49-F238E27FC236}">
                <a16:creationId xmlns:a16="http://schemas.microsoft.com/office/drawing/2014/main" id="{5EBE3D1D-1EAA-804E-B856-C2C3F61446F8}"/>
              </a:ext>
            </a:extLst>
          </p:cNvPr>
          <p:cNvSpPr>
            <a:spLocks noGrp="1"/>
          </p:cNvSpPr>
          <p:nvPr>
            <p:ph idx="1"/>
          </p:nvPr>
        </p:nvSpPr>
        <p:spPr/>
        <p:txBody>
          <a:bodyPr/>
          <a:lstStyle/>
          <a:p>
            <a:pPr algn="just"/>
            <a:r>
              <a:rPr lang="en-US" dirty="0"/>
              <a:t>To be familiar with aspects of computer hardware that affect the performance of numerical codes, such as </a:t>
            </a:r>
            <a:r>
              <a:rPr lang="en-US" dirty="0">
                <a:solidFill>
                  <a:srgbClr val="FF0000"/>
                </a:solidFill>
              </a:rPr>
              <a:t>caches</a:t>
            </a:r>
            <a:r>
              <a:rPr lang="en-US" dirty="0"/>
              <a:t>, </a:t>
            </a:r>
            <a:r>
              <a:rPr lang="en-US" dirty="0">
                <a:solidFill>
                  <a:srgbClr val="FF0000"/>
                </a:solidFill>
              </a:rPr>
              <a:t>registers</a:t>
            </a:r>
            <a:r>
              <a:rPr lang="en-US" dirty="0"/>
              <a:t>, </a:t>
            </a:r>
            <a:r>
              <a:rPr lang="en-US" dirty="0">
                <a:solidFill>
                  <a:srgbClr val="FF0000"/>
                </a:solidFill>
              </a:rPr>
              <a:t>vector processors</a:t>
            </a:r>
            <a:r>
              <a:rPr lang="en-US" dirty="0"/>
              <a:t>, and the </a:t>
            </a:r>
            <a:r>
              <a:rPr lang="en-US" dirty="0">
                <a:solidFill>
                  <a:srgbClr val="FF0000"/>
                </a:solidFill>
              </a:rPr>
              <a:t>memory hierarchy</a:t>
            </a:r>
            <a:r>
              <a:rPr lang="en-US" dirty="0"/>
              <a:t>.</a:t>
            </a:r>
          </a:p>
          <a:p>
            <a:pPr marL="0" indent="0" algn="just">
              <a:buNone/>
            </a:pPr>
            <a:endParaRPr lang="en-US" dirty="0"/>
          </a:p>
          <a:p>
            <a:pPr algn="just"/>
            <a:r>
              <a:rPr lang="en-US" dirty="0"/>
              <a:t>To know </a:t>
            </a:r>
            <a:r>
              <a:rPr lang="en-US" dirty="0">
                <a:solidFill>
                  <a:srgbClr val="FF0000"/>
                </a:solidFill>
              </a:rPr>
              <a:t>compiler optimization flags</a:t>
            </a:r>
            <a:r>
              <a:rPr lang="en-US" dirty="0"/>
              <a:t>, and how and when to use them. Hardware concepts come into play here too, because libraries and compilers can be used more intelligently when one has a basic understanding of what they aim to do.</a:t>
            </a:r>
          </a:p>
          <a:p>
            <a:endParaRPr lang="en-US" dirty="0"/>
          </a:p>
        </p:txBody>
      </p:sp>
    </p:spTree>
    <p:extLst>
      <p:ext uri="{BB962C8B-B14F-4D97-AF65-F5344CB8AC3E}">
        <p14:creationId xmlns:p14="http://schemas.microsoft.com/office/powerpoint/2010/main" val="37011707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C250C6-34F1-B04B-9D79-9305829F4866}"/>
              </a:ext>
            </a:extLst>
          </p:cNvPr>
          <p:cNvSpPr>
            <a:spLocks noGrp="1"/>
          </p:cNvSpPr>
          <p:nvPr>
            <p:ph type="title"/>
          </p:nvPr>
        </p:nvSpPr>
        <p:spPr/>
        <p:txBody>
          <a:bodyPr/>
          <a:lstStyle/>
          <a:p>
            <a:r>
              <a:rPr lang="en-US" dirty="0"/>
              <a:t>Compiler flags</a:t>
            </a:r>
          </a:p>
        </p:txBody>
      </p:sp>
      <p:sp>
        <p:nvSpPr>
          <p:cNvPr id="3" name="Content Placeholder 2">
            <a:extLst>
              <a:ext uri="{FF2B5EF4-FFF2-40B4-BE49-F238E27FC236}">
                <a16:creationId xmlns:a16="http://schemas.microsoft.com/office/drawing/2014/main" id="{C7FE0973-33F2-BC4A-AD4E-55E165D2C31F}"/>
              </a:ext>
            </a:extLst>
          </p:cNvPr>
          <p:cNvSpPr>
            <a:spLocks noGrp="1"/>
          </p:cNvSpPr>
          <p:nvPr>
            <p:ph idx="1"/>
          </p:nvPr>
        </p:nvSpPr>
        <p:spPr/>
        <p:txBody>
          <a:bodyPr>
            <a:normAutofit fontScale="92500" lnSpcReduction="10000"/>
          </a:bodyPr>
          <a:lstStyle/>
          <a:p>
            <a:r>
              <a:rPr lang="en-US" dirty="0"/>
              <a:t>-O0 for fast compilation without optimization.</a:t>
            </a:r>
          </a:p>
          <a:p>
            <a:pPr marL="0" indent="0">
              <a:buNone/>
            </a:pPr>
            <a:endParaRPr lang="en-US" dirty="0"/>
          </a:p>
          <a:p>
            <a:r>
              <a:rPr lang="en-US" dirty="0"/>
              <a:t>-O1 for limited optimization that does not increase code size</a:t>
            </a:r>
          </a:p>
          <a:p>
            <a:pPr marL="0" indent="0">
              <a:buNone/>
            </a:pPr>
            <a:endParaRPr lang="en-US" dirty="0"/>
          </a:p>
          <a:p>
            <a:r>
              <a:rPr lang="en-US" dirty="0"/>
              <a:t>-O2 for moderate optimization including vectorization (with the Intel compilers). Debugging support is retained if -g is also specified.</a:t>
            </a:r>
          </a:p>
          <a:p>
            <a:pPr marL="0" indent="0">
              <a:buNone/>
            </a:pPr>
            <a:endParaRPr lang="en-US" dirty="0"/>
          </a:p>
          <a:p>
            <a:r>
              <a:rPr lang="en-US" dirty="0"/>
              <a:t>-O3 for aggressive optimization, resulting in longer compile time, more trading of space for speed, and possibly marginal effectiveness. This may change code semantics and, occasionally, results. It also enables the optimizations present in -O2. </a:t>
            </a:r>
          </a:p>
        </p:txBody>
      </p:sp>
    </p:spTree>
    <p:extLst>
      <p:ext uri="{BB962C8B-B14F-4D97-AF65-F5344CB8AC3E}">
        <p14:creationId xmlns:p14="http://schemas.microsoft.com/office/powerpoint/2010/main" val="26279112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583709-7FEB-DA44-9E90-F2884D78D12B}"/>
              </a:ext>
            </a:extLst>
          </p:cNvPr>
          <p:cNvSpPr>
            <a:spLocks noGrp="1"/>
          </p:cNvSpPr>
          <p:nvPr>
            <p:ph type="title"/>
          </p:nvPr>
        </p:nvSpPr>
        <p:spPr/>
        <p:txBody>
          <a:bodyPr/>
          <a:lstStyle/>
          <a:p>
            <a:r>
              <a:rPr lang="en-US" dirty="0"/>
              <a:t>Compiler flags</a:t>
            </a:r>
          </a:p>
        </p:txBody>
      </p:sp>
      <p:graphicFrame>
        <p:nvGraphicFramePr>
          <p:cNvPr id="4" name="Table 3">
            <a:extLst>
              <a:ext uri="{FF2B5EF4-FFF2-40B4-BE49-F238E27FC236}">
                <a16:creationId xmlns:a16="http://schemas.microsoft.com/office/drawing/2014/main" id="{A28AD97F-6479-8D4E-A03C-A37C909CB383}"/>
              </a:ext>
            </a:extLst>
          </p:cNvPr>
          <p:cNvGraphicFramePr>
            <a:graphicFrameLocks noGrp="1"/>
          </p:cNvGraphicFramePr>
          <p:nvPr>
            <p:extLst>
              <p:ext uri="{D42A27DB-BD31-4B8C-83A1-F6EECF244321}">
                <p14:modId xmlns:p14="http://schemas.microsoft.com/office/powerpoint/2010/main" val="3817882471"/>
              </p:ext>
            </p:extLst>
          </p:nvPr>
        </p:nvGraphicFramePr>
        <p:xfrm>
          <a:off x="1478071" y="1903956"/>
          <a:ext cx="7301978" cy="1984917"/>
        </p:xfrm>
        <a:graphic>
          <a:graphicData uri="http://schemas.openxmlformats.org/drawingml/2006/table">
            <a:tbl>
              <a:tblPr/>
              <a:tblGrid>
                <a:gridCol w="3650989">
                  <a:extLst>
                    <a:ext uri="{9D8B030D-6E8A-4147-A177-3AD203B41FA5}">
                      <a16:colId xmlns:a16="http://schemas.microsoft.com/office/drawing/2014/main" val="308632448"/>
                    </a:ext>
                  </a:extLst>
                </a:gridCol>
                <a:gridCol w="3650989">
                  <a:extLst>
                    <a:ext uri="{9D8B030D-6E8A-4147-A177-3AD203B41FA5}">
                      <a16:colId xmlns:a16="http://schemas.microsoft.com/office/drawing/2014/main" val="2878447550"/>
                    </a:ext>
                  </a:extLst>
                </a:gridCol>
              </a:tblGrid>
              <a:tr h="661639">
                <a:tc>
                  <a:txBody>
                    <a:bodyPr/>
                    <a:lstStyle/>
                    <a:p>
                      <a:pPr algn="ctr" fontAlgn="t"/>
                      <a:r>
                        <a:rPr lang="en-US" b="0">
                          <a:solidFill>
                            <a:srgbClr val="000000"/>
                          </a:solidFill>
                          <a:effectLst/>
                        </a:rPr>
                        <a:t>Compilers</a:t>
                      </a:r>
                    </a:p>
                  </a:txBody>
                  <a:tcPr marL="57150" marR="5715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8E8E8"/>
                    </a:solidFill>
                  </a:tcPr>
                </a:tc>
                <a:tc>
                  <a:txBody>
                    <a:bodyPr/>
                    <a:lstStyle/>
                    <a:p>
                      <a:pPr algn="ctr" fontAlgn="t"/>
                      <a:r>
                        <a:rPr lang="en-US" b="0" dirty="0">
                          <a:solidFill>
                            <a:srgbClr val="000000"/>
                          </a:solidFill>
                          <a:effectLst/>
                        </a:rPr>
                        <a:t>Flags for Skylake </a:t>
                      </a:r>
                    </a:p>
                  </a:txBody>
                  <a:tcPr marL="57150" marR="5715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8E8E8"/>
                    </a:solidFill>
                  </a:tcPr>
                </a:tc>
                <a:extLst>
                  <a:ext uri="{0D108BD9-81ED-4DB2-BD59-A6C34878D82A}">
                    <a16:rowId xmlns:a16="http://schemas.microsoft.com/office/drawing/2014/main" val="2185175545"/>
                  </a:ext>
                </a:extLst>
              </a:tr>
              <a:tr h="661639">
                <a:tc>
                  <a:txBody>
                    <a:bodyPr/>
                    <a:lstStyle/>
                    <a:p>
                      <a:pPr fontAlgn="ctr"/>
                      <a:r>
                        <a:rPr lang="en-US">
                          <a:effectLst/>
                        </a:rPr>
                        <a:t>Intel icc or ifort</a:t>
                      </a:r>
                    </a:p>
                  </a:txBody>
                  <a:tcPr marL="57150" marR="5715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fontAlgn="ctr"/>
                      <a:r>
                        <a:rPr lang="en-US" dirty="0">
                          <a:effectLst/>
                        </a:rPr>
                        <a:t>-O3 -xCORE-AVX512 </a:t>
                      </a:r>
                    </a:p>
                  </a:txBody>
                  <a:tcPr marL="57150" marR="5715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2939027"/>
                  </a:ext>
                </a:extLst>
              </a:tr>
              <a:tr h="661639">
                <a:tc>
                  <a:txBody>
                    <a:bodyPr/>
                    <a:lstStyle/>
                    <a:p>
                      <a:pPr fontAlgn="ctr"/>
                      <a:r>
                        <a:rPr lang="en-US">
                          <a:effectLst/>
                        </a:rPr>
                        <a:t>GNU gcc or gfortran</a:t>
                      </a:r>
                    </a:p>
                  </a:txBody>
                  <a:tcPr marL="57150" marR="5715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fontAlgn="ctr"/>
                      <a:r>
                        <a:rPr lang="en-US" dirty="0">
                          <a:effectLst/>
                        </a:rPr>
                        <a:t>-O3 -march=skylake-avx512</a:t>
                      </a:r>
                    </a:p>
                  </a:txBody>
                  <a:tcPr marL="57150" marR="5715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07657646"/>
                  </a:ext>
                </a:extLst>
              </a:tr>
            </a:tbl>
          </a:graphicData>
        </a:graphic>
      </p:graphicFrame>
    </p:spTree>
    <p:extLst>
      <p:ext uri="{BB962C8B-B14F-4D97-AF65-F5344CB8AC3E}">
        <p14:creationId xmlns:p14="http://schemas.microsoft.com/office/powerpoint/2010/main" val="892675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D82A7-FE05-0749-B804-1C123775378A}"/>
              </a:ext>
            </a:extLst>
          </p:cNvPr>
          <p:cNvSpPr>
            <a:spLocks noGrp="1"/>
          </p:cNvSpPr>
          <p:nvPr>
            <p:ph type="title"/>
          </p:nvPr>
        </p:nvSpPr>
        <p:spPr/>
        <p:txBody>
          <a:bodyPr/>
          <a:lstStyle/>
          <a:p>
            <a:r>
              <a:rPr lang="en-US" dirty="0"/>
              <a:t>Demo</a:t>
            </a:r>
          </a:p>
        </p:txBody>
      </p:sp>
      <p:sp>
        <p:nvSpPr>
          <p:cNvPr id="3" name="Content Placeholder 2">
            <a:extLst>
              <a:ext uri="{FF2B5EF4-FFF2-40B4-BE49-F238E27FC236}">
                <a16:creationId xmlns:a16="http://schemas.microsoft.com/office/drawing/2014/main" id="{FD6EC294-C92E-FD47-9FE9-7CC956455108}"/>
              </a:ext>
            </a:extLst>
          </p:cNvPr>
          <p:cNvSpPr>
            <a:spLocks noGrp="1"/>
          </p:cNvSpPr>
          <p:nvPr>
            <p:ph idx="1"/>
          </p:nvPr>
        </p:nvSpPr>
        <p:spPr/>
        <p:txBody>
          <a:bodyPr/>
          <a:lstStyle/>
          <a:p>
            <a:pPr marL="0" indent="0" algn="ctr">
              <a:buNone/>
            </a:pPr>
            <a:r>
              <a:rPr lang="en-US" dirty="0"/>
              <a:t>ex2</a:t>
            </a:r>
          </a:p>
        </p:txBody>
      </p:sp>
    </p:spTree>
    <p:extLst>
      <p:ext uri="{BB962C8B-B14F-4D97-AF65-F5344CB8AC3E}">
        <p14:creationId xmlns:p14="http://schemas.microsoft.com/office/powerpoint/2010/main" val="951970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2F92F2-B643-C54F-8BB0-4499A7173D1A}"/>
              </a:ext>
            </a:extLst>
          </p:cNvPr>
          <p:cNvSpPr>
            <a:spLocks noGrp="1"/>
          </p:cNvSpPr>
          <p:nvPr>
            <p:ph type="title"/>
          </p:nvPr>
        </p:nvSpPr>
        <p:spPr/>
        <p:txBody>
          <a:bodyPr/>
          <a:lstStyle/>
          <a:p>
            <a:r>
              <a:rPr lang="en-US" dirty="0"/>
              <a:t>Python debugger</a:t>
            </a:r>
          </a:p>
        </p:txBody>
      </p:sp>
      <p:pic>
        <p:nvPicPr>
          <p:cNvPr id="4" name="Content Placeholder 3">
            <a:extLst>
              <a:ext uri="{FF2B5EF4-FFF2-40B4-BE49-F238E27FC236}">
                <a16:creationId xmlns:a16="http://schemas.microsoft.com/office/drawing/2014/main" id="{207E87CA-79FA-A843-A3FE-4B5B93899A1D}"/>
              </a:ext>
            </a:extLst>
          </p:cNvPr>
          <p:cNvPicPr>
            <a:picLocks noGrp="1" noChangeAspect="1"/>
          </p:cNvPicPr>
          <p:nvPr>
            <p:ph idx="1"/>
          </p:nvPr>
        </p:nvPicPr>
        <p:blipFill>
          <a:blip r:embed="rId2"/>
          <a:stretch>
            <a:fillRect/>
          </a:stretch>
        </p:blipFill>
        <p:spPr>
          <a:xfrm>
            <a:off x="702224" y="1690688"/>
            <a:ext cx="5393776" cy="4563965"/>
          </a:xfrm>
          <a:prstGeom prst="rect">
            <a:avLst/>
          </a:prstGeom>
        </p:spPr>
      </p:pic>
      <p:sp>
        <p:nvSpPr>
          <p:cNvPr id="5" name="TextBox 4">
            <a:extLst>
              <a:ext uri="{FF2B5EF4-FFF2-40B4-BE49-F238E27FC236}">
                <a16:creationId xmlns:a16="http://schemas.microsoft.com/office/drawing/2014/main" id="{7B8AC1E1-579E-C542-9F29-C71DA71190AE}"/>
              </a:ext>
            </a:extLst>
          </p:cNvPr>
          <p:cNvSpPr txBox="1"/>
          <p:nvPr/>
        </p:nvSpPr>
        <p:spPr>
          <a:xfrm>
            <a:off x="6588690" y="2129669"/>
            <a:ext cx="1305165" cy="369332"/>
          </a:xfrm>
          <a:prstGeom prst="rect">
            <a:avLst/>
          </a:prstGeom>
          <a:noFill/>
        </p:spPr>
        <p:txBody>
          <a:bodyPr wrap="none" rtlCol="0">
            <a:spAutoFit/>
          </a:bodyPr>
          <a:lstStyle/>
          <a:p>
            <a:r>
              <a:rPr lang="en-US" dirty="0"/>
              <a:t>&gt;&gt;&gt; </a:t>
            </a:r>
            <a:r>
              <a:rPr lang="en-US" dirty="0" err="1"/>
              <a:t>ipython</a:t>
            </a:r>
            <a:endParaRPr lang="en-US" dirty="0"/>
          </a:p>
        </p:txBody>
      </p:sp>
      <p:pic>
        <p:nvPicPr>
          <p:cNvPr id="6" name="Picture 5">
            <a:extLst>
              <a:ext uri="{FF2B5EF4-FFF2-40B4-BE49-F238E27FC236}">
                <a16:creationId xmlns:a16="http://schemas.microsoft.com/office/drawing/2014/main" id="{A242638B-65AB-D342-AA9B-0B9D3C6285C7}"/>
              </a:ext>
            </a:extLst>
          </p:cNvPr>
          <p:cNvPicPr>
            <a:picLocks noChangeAspect="1"/>
          </p:cNvPicPr>
          <p:nvPr/>
        </p:nvPicPr>
        <p:blipFill>
          <a:blip r:embed="rId3"/>
          <a:stretch>
            <a:fillRect/>
          </a:stretch>
        </p:blipFill>
        <p:spPr>
          <a:xfrm>
            <a:off x="6485367" y="2937982"/>
            <a:ext cx="5236598" cy="2245291"/>
          </a:xfrm>
          <a:prstGeom prst="rect">
            <a:avLst/>
          </a:prstGeom>
        </p:spPr>
      </p:pic>
    </p:spTree>
    <p:extLst>
      <p:ext uri="{BB962C8B-B14F-4D97-AF65-F5344CB8AC3E}">
        <p14:creationId xmlns:p14="http://schemas.microsoft.com/office/powerpoint/2010/main" val="1285752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2F92F2-B643-C54F-8BB0-4499A7173D1A}"/>
              </a:ext>
            </a:extLst>
          </p:cNvPr>
          <p:cNvSpPr>
            <a:spLocks noGrp="1"/>
          </p:cNvSpPr>
          <p:nvPr>
            <p:ph type="title"/>
          </p:nvPr>
        </p:nvSpPr>
        <p:spPr/>
        <p:txBody>
          <a:bodyPr/>
          <a:lstStyle/>
          <a:p>
            <a:r>
              <a:rPr lang="en-US" dirty="0"/>
              <a:t>Python profiler</a:t>
            </a:r>
          </a:p>
        </p:txBody>
      </p:sp>
      <p:pic>
        <p:nvPicPr>
          <p:cNvPr id="10" name="Picture 9">
            <a:extLst>
              <a:ext uri="{FF2B5EF4-FFF2-40B4-BE49-F238E27FC236}">
                <a16:creationId xmlns:a16="http://schemas.microsoft.com/office/drawing/2014/main" id="{EB17E30A-5CAF-2A47-863D-D923B635A4FF}"/>
              </a:ext>
            </a:extLst>
          </p:cNvPr>
          <p:cNvPicPr>
            <a:picLocks noChangeAspect="1"/>
          </p:cNvPicPr>
          <p:nvPr/>
        </p:nvPicPr>
        <p:blipFill>
          <a:blip r:embed="rId2"/>
          <a:stretch>
            <a:fillRect/>
          </a:stretch>
        </p:blipFill>
        <p:spPr>
          <a:xfrm>
            <a:off x="213811" y="1813599"/>
            <a:ext cx="6448990" cy="4582177"/>
          </a:xfrm>
          <a:prstGeom prst="rect">
            <a:avLst/>
          </a:prstGeom>
        </p:spPr>
      </p:pic>
      <p:sp>
        <p:nvSpPr>
          <p:cNvPr id="11" name="Rectangle 10">
            <a:extLst>
              <a:ext uri="{FF2B5EF4-FFF2-40B4-BE49-F238E27FC236}">
                <a16:creationId xmlns:a16="http://schemas.microsoft.com/office/drawing/2014/main" id="{D432A864-CCB6-8A48-8BD3-CD6EAF83D147}"/>
              </a:ext>
            </a:extLst>
          </p:cNvPr>
          <p:cNvSpPr/>
          <p:nvPr/>
        </p:nvSpPr>
        <p:spPr>
          <a:xfrm>
            <a:off x="6662801" y="3429000"/>
            <a:ext cx="5423280" cy="369332"/>
          </a:xfrm>
          <a:prstGeom prst="rect">
            <a:avLst/>
          </a:prstGeom>
        </p:spPr>
        <p:txBody>
          <a:bodyPr wrap="none">
            <a:spAutoFit/>
          </a:bodyPr>
          <a:lstStyle/>
          <a:p>
            <a:r>
              <a:rPr lang="en-US" dirty="0">
                <a:solidFill>
                  <a:srgbClr val="FF0000"/>
                </a:solidFill>
                <a:latin typeface="Monaco" pitchFamily="2" charset="77"/>
              </a:rPr>
              <a:t>shell&gt; python -m </a:t>
            </a:r>
            <a:r>
              <a:rPr lang="en-US" dirty="0" err="1">
                <a:solidFill>
                  <a:srgbClr val="FF0000"/>
                </a:solidFill>
                <a:latin typeface="Monaco" pitchFamily="2" charset="77"/>
              </a:rPr>
              <a:t>cProfile</a:t>
            </a:r>
            <a:r>
              <a:rPr lang="en-US" dirty="0">
                <a:solidFill>
                  <a:srgbClr val="FF0000"/>
                </a:solidFill>
                <a:latin typeface="Monaco" pitchFamily="2" charset="77"/>
              </a:rPr>
              <a:t> </a:t>
            </a:r>
            <a:r>
              <a:rPr lang="en-US" dirty="0" err="1">
                <a:solidFill>
                  <a:srgbClr val="FF0000"/>
                </a:solidFill>
                <a:latin typeface="Monaco" pitchFamily="2" charset="77"/>
              </a:rPr>
              <a:t>prof_prog.py</a:t>
            </a:r>
            <a:endParaRPr lang="en-US" dirty="0">
              <a:solidFill>
                <a:srgbClr val="FF0000"/>
              </a:solidFill>
              <a:effectLst/>
              <a:latin typeface="Monaco" pitchFamily="2" charset="77"/>
            </a:endParaRPr>
          </a:p>
        </p:txBody>
      </p:sp>
    </p:spTree>
    <p:extLst>
      <p:ext uri="{BB962C8B-B14F-4D97-AF65-F5344CB8AC3E}">
        <p14:creationId xmlns:p14="http://schemas.microsoft.com/office/powerpoint/2010/main" val="22560246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D82A7-FE05-0749-B804-1C123775378A}"/>
              </a:ext>
            </a:extLst>
          </p:cNvPr>
          <p:cNvSpPr>
            <a:spLocks noGrp="1"/>
          </p:cNvSpPr>
          <p:nvPr>
            <p:ph type="title"/>
          </p:nvPr>
        </p:nvSpPr>
        <p:spPr/>
        <p:txBody>
          <a:bodyPr/>
          <a:lstStyle/>
          <a:p>
            <a:r>
              <a:rPr lang="en-US" dirty="0"/>
              <a:t>Demo</a:t>
            </a:r>
          </a:p>
        </p:txBody>
      </p:sp>
      <p:sp>
        <p:nvSpPr>
          <p:cNvPr id="3" name="Content Placeholder 2">
            <a:extLst>
              <a:ext uri="{FF2B5EF4-FFF2-40B4-BE49-F238E27FC236}">
                <a16:creationId xmlns:a16="http://schemas.microsoft.com/office/drawing/2014/main" id="{FD6EC294-C92E-FD47-9FE9-7CC956455108}"/>
              </a:ext>
            </a:extLst>
          </p:cNvPr>
          <p:cNvSpPr>
            <a:spLocks noGrp="1"/>
          </p:cNvSpPr>
          <p:nvPr>
            <p:ph idx="1"/>
          </p:nvPr>
        </p:nvSpPr>
        <p:spPr/>
        <p:txBody>
          <a:bodyPr/>
          <a:lstStyle/>
          <a:p>
            <a:pPr marL="0" indent="0" algn="ctr">
              <a:buNone/>
            </a:pPr>
            <a:r>
              <a:rPr lang="en-US" dirty="0"/>
              <a:t>ex3</a:t>
            </a:r>
          </a:p>
        </p:txBody>
      </p:sp>
    </p:spTree>
    <p:extLst>
      <p:ext uri="{BB962C8B-B14F-4D97-AF65-F5344CB8AC3E}">
        <p14:creationId xmlns:p14="http://schemas.microsoft.com/office/powerpoint/2010/main" val="13817523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342BBD-C2D7-A34B-8FA6-EA8FAFF8AB61}"/>
              </a:ext>
            </a:extLst>
          </p:cNvPr>
          <p:cNvSpPr>
            <a:spLocks noGrp="1"/>
          </p:cNvSpPr>
          <p:nvPr>
            <p:ph type="title"/>
          </p:nvPr>
        </p:nvSpPr>
        <p:spPr/>
        <p:txBody>
          <a:bodyPr/>
          <a:lstStyle/>
          <a:p>
            <a:r>
              <a:rPr lang="en-US" dirty="0"/>
              <a:t>Intel debugger: </a:t>
            </a:r>
            <a:r>
              <a:rPr lang="en-US" dirty="0" err="1"/>
              <a:t>idb</a:t>
            </a:r>
            <a:endParaRPr lang="en-US" dirty="0"/>
          </a:p>
        </p:txBody>
      </p:sp>
      <p:sp>
        <p:nvSpPr>
          <p:cNvPr id="3" name="Content Placeholder 2">
            <a:extLst>
              <a:ext uri="{FF2B5EF4-FFF2-40B4-BE49-F238E27FC236}">
                <a16:creationId xmlns:a16="http://schemas.microsoft.com/office/drawing/2014/main" id="{08A87B08-1FC6-3D46-9E03-EF6B94D40E0C}"/>
              </a:ext>
            </a:extLst>
          </p:cNvPr>
          <p:cNvSpPr>
            <a:spLocks noGrp="1"/>
          </p:cNvSpPr>
          <p:nvPr>
            <p:ph idx="1"/>
          </p:nvPr>
        </p:nvSpPr>
        <p:spPr/>
        <p:txBody>
          <a:bodyPr/>
          <a:lstStyle/>
          <a:p>
            <a:r>
              <a:rPr lang="en-US" dirty="0"/>
              <a:t>module load intel/16.0</a:t>
            </a:r>
          </a:p>
          <a:p>
            <a:r>
              <a:rPr lang="en-US" dirty="0">
                <a:latin typeface="Consolas" panose="020B0609020204030204" pitchFamily="49" charset="0"/>
                <a:cs typeface="Consolas" panose="020B0609020204030204" pitchFamily="49" charset="0"/>
              </a:rPr>
              <a:t>source  /software/intel/parallel_studio_xe_2016_update3/bin/</a:t>
            </a:r>
            <a:r>
              <a:rPr lang="en-US" dirty="0" err="1">
                <a:latin typeface="Consolas" panose="020B0609020204030204" pitchFamily="49" charset="0"/>
                <a:cs typeface="Consolas" panose="020B0609020204030204" pitchFamily="49" charset="0"/>
              </a:rPr>
              <a:t>compilervars.sh</a:t>
            </a:r>
            <a:r>
              <a:rPr lang="en-US" dirty="0">
                <a:latin typeface="Consolas" panose="020B0609020204030204" pitchFamily="49" charset="0"/>
                <a:cs typeface="Consolas" panose="020B0609020204030204" pitchFamily="49" charset="0"/>
              </a:rPr>
              <a:t> intel64</a:t>
            </a:r>
          </a:p>
          <a:p>
            <a:r>
              <a:rPr lang="en-US" dirty="0" err="1">
                <a:latin typeface="Consolas" panose="020B0609020204030204" pitchFamily="49" charset="0"/>
                <a:cs typeface="Consolas" panose="020B0609020204030204" pitchFamily="49" charset="0"/>
              </a:rPr>
              <a:t>gdb-ia</a:t>
            </a:r>
            <a:endParaRPr lang="en-US" dirty="0">
              <a:latin typeface="Consolas" panose="020B0609020204030204" pitchFamily="49" charset="0"/>
              <a:cs typeface="Consolas" panose="020B0609020204030204" pitchFamily="49" charset="0"/>
            </a:endParaRPr>
          </a:p>
          <a:p>
            <a:r>
              <a:rPr lang="en-US" dirty="0"/>
              <a:t>file </a:t>
            </a:r>
            <a:r>
              <a:rPr lang="en-US" dirty="0" err="1"/>
              <a:t>helloworld_c</a:t>
            </a:r>
            <a:endParaRPr lang="en-US" dirty="0"/>
          </a:p>
          <a:p>
            <a:r>
              <a:rPr lang="en-US" dirty="0">
                <a:latin typeface="Consolas" panose="020B0609020204030204" pitchFamily="49" charset="0"/>
                <a:cs typeface="Consolas" panose="020B0609020204030204" pitchFamily="49" charset="0"/>
              </a:rPr>
              <a:t>run</a:t>
            </a:r>
          </a:p>
          <a:p>
            <a:r>
              <a:rPr lang="en-US" dirty="0">
                <a:latin typeface="Consolas" panose="020B0609020204030204" pitchFamily="49" charset="0"/>
                <a:cs typeface="Consolas" panose="020B0609020204030204" pitchFamily="49" charset="0"/>
              </a:rPr>
              <a:t>Next # to execute next line</a:t>
            </a:r>
          </a:p>
          <a:p>
            <a:pPr marL="0" indent="0">
              <a:buNone/>
            </a:pPr>
            <a:endParaRPr lang="en-US" dirty="0">
              <a:latin typeface="Consolas" panose="020B0609020204030204" pitchFamily="49" charset="0"/>
              <a:cs typeface="Consolas" panose="020B0609020204030204" pitchFamily="49" charset="0"/>
            </a:endParaRPr>
          </a:p>
          <a:p>
            <a:endParaRPr lang="en-US" dirty="0"/>
          </a:p>
        </p:txBody>
      </p:sp>
    </p:spTree>
    <p:extLst>
      <p:ext uri="{BB962C8B-B14F-4D97-AF65-F5344CB8AC3E}">
        <p14:creationId xmlns:p14="http://schemas.microsoft.com/office/powerpoint/2010/main" val="7900990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D82A7-FE05-0749-B804-1C123775378A}"/>
              </a:ext>
            </a:extLst>
          </p:cNvPr>
          <p:cNvSpPr>
            <a:spLocks noGrp="1"/>
          </p:cNvSpPr>
          <p:nvPr>
            <p:ph type="title"/>
          </p:nvPr>
        </p:nvSpPr>
        <p:spPr/>
        <p:txBody>
          <a:bodyPr/>
          <a:lstStyle/>
          <a:p>
            <a:r>
              <a:rPr lang="en-US" dirty="0"/>
              <a:t>Demo</a:t>
            </a:r>
          </a:p>
        </p:txBody>
      </p:sp>
      <p:sp>
        <p:nvSpPr>
          <p:cNvPr id="3" name="Content Placeholder 2">
            <a:extLst>
              <a:ext uri="{FF2B5EF4-FFF2-40B4-BE49-F238E27FC236}">
                <a16:creationId xmlns:a16="http://schemas.microsoft.com/office/drawing/2014/main" id="{FD6EC294-C92E-FD47-9FE9-7CC956455108}"/>
              </a:ext>
            </a:extLst>
          </p:cNvPr>
          <p:cNvSpPr>
            <a:spLocks noGrp="1"/>
          </p:cNvSpPr>
          <p:nvPr>
            <p:ph idx="1"/>
          </p:nvPr>
        </p:nvSpPr>
        <p:spPr/>
        <p:txBody>
          <a:bodyPr/>
          <a:lstStyle/>
          <a:p>
            <a:pPr marL="0" indent="0" algn="ctr">
              <a:buNone/>
            </a:pPr>
            <a:r>
              <a:rPr lang="en-US" dirty="0"/>
              <a:t>ex4</a:t>
            </a:r>
          </a:p>
        </p:txBody>
      </p:sp>
    </p:spTree>
    <p:extLst>
      <p:ext uri="{BB962C8B-B14F-4D97-AF65-F5344CB8AC3E}">
        <p14:creationId xmlns:p14="http://schemas.microsoft.com/office/powerpoint/2010/main" val="24558869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22A720-3F51-934A-B6F2-ECEDFCE51C47}"/>
              </a:ext>
            </a:extLst>
          </p:cNvPr>
          <p:cNvSpPr>
            <a:spLocks noGrp="1"/>
          </p:cNvSpPr>
          <p:nvPr>
            <p:ph type="title"/>
          </p:nvPr>
        </p:nvSpPr>
        <p:spPr/>
        <p:txBody>
          <a:bodyPr/>
          <a:lstStyle/>
          <a:p>
            <a:r>
              <a:rPr lang="en-US" dirty="0" err="1"/>
              <a:t>Vtune</a:t>
            </a:r>
            <a:r>
              <a:rPr lang="en-US" dirty="0"/>
              <a:t>:</a:t>
            </a:r>
          </a:p>
        </p:txBody>
      </p:sp>
      <p:sp>
        <p:nvSpPr>
          <p:cNvPr id="3" name="Content Placeholder 2">
            <a:extLst>
              <a:ext uri="{FF2B5EF4-FFF2-40B4-BE49-F238E27FC236}">
                <a16:creationId xmlns:a16="http://schemas.microsoft.com/office/drawing/2014/main" id="{00B54381-BDA9-204D-89BD-D900D7040E60}"/>
              </a:ext>
            </a:extLst>
          </p:cNvPr>
          <p:cNvSpPr>
            <a:spLocks noGrp="1"/>
          </p:cNvSpPr>
          <p:nvPr>
            <p:ph idx="1"/>
          </p:nvPr>
        </p:nvSpPr>
        <p:spPr>
          <a:xfrm>
            <a:off x="200416" y="1825625"/>
            <a:ext cx="11887200" cy="4351338"/>
          </a:xfrm>
        </p:spPr>
        <p:txBody>
          <a:bodyPr/>
          <a:lstStyle/>
          <a:p>
            <a:r>
              <a:rPr lang="en-US" dirty="0"/>
              <a:t>module load intel/19.1.1</a:t>
            </a:r>
          </a:p>
          <a:p>
            <a:r>
              <a:rPr lang="en-US" dirty="0"/>
              <a:t>cd /software/intel/parallel_studio_xe_2020_update1/vtune_profiler_2020/bin64/</a:t>
            </a:r>
            <a:r>
              <a:rPr lang="en-US" dirty="0" err="1"/>
              <a:t>vtune-gui</a:t>
            </a:r>
            <a:endParaRPr lang="en-US" dirty="0"/>
          </a:p>
          <a:p>
            <a:endParaRPr lang="en-US" dirty="0"/>
          </a:p>
          <a:p>
            <a:endParaRPr lang="en-US" dirty="0"/>
          </a:p>
        </p:txBody>
      </p:sp>
    </p:spTree>
    <p:extLst>
      <p:ext uri="{BB962C8B-B14F-4D97-AF65-F5344CB8AC3E}">
        <p14:creationId xmlns:p14="http://schemas.microsoft.com/office/powerpoint/2010/main" val="23497036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BCF297-83D8-3C48-91E1-CDF16B037D6A}"/>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13EBBF72-6579-6241-9B06-215E952ABD50}"/>
              </a:ext>
            </a:extLst>
          </p:cNvPr>
          <p:cNvSpPr>
            <a:spLocks noGrp="1"/>
          </p:cNvSpPr>
          <p:nvPr>
            <p:ph idx="1"/>
          </p:nvPr>
        </p:nvSpPr>
        <p:spPr/>
        <p:txBody>
          <a:bodyPr/>
          <a:lstStyle/>
          <a:p>
            <a:r>
              <a:rPr lang="en-US" dirty="0"/>
              <a:t>Optimization can improve the performance substantially</a:t>
            </a:r>
          </a:p>
          <a:p>
            <a:r>
              <a:rPr lang="en-US" dirty="0"/>
              <a:t>Knowing the underlying hardware architecture will let you map your code efficiently.</a:t>
            </a:r>
          </a:p>
          <a:p>
            <a:r>
              <a:rPr lang="en-US" dirty="0"/>
              <a:t>Existing debugger, profiler and library could be very useful for </a:t>
            </a:r>
            <a:r>
              <a:rPr lang="en-US" dirty="0" err="1"/>
              <a:t>achieveing</a:t>
            </a:r>
            <a:r>
              <a:rPr lang="en-US" dirty="0"/>
              <a:t> the performance.</a:t>
            </a:r>
          </a:p>
        </p:txBody>
      </p:sp>
    </p:spTree>
    <p:extLst>
      <p:ext uri="{BB962C8B-B14F-4D97-AF65-F5344CB8AC3E}">
        <p14:creationId xmlns:p14="http://schemas.microsoft.com/office/powerpoint/2010/main" val="18668165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68B7F-0A12-514D-B98F-3EA78817FDEC}"/>
              </a:ext>
            </a:extLst>
          </p:cNvPr>
          <p:cNvSpPr>
            <a:spLocks noGrp="1"/>
          </p:cNvSpPr>
          <p:nvPr>
            <p:ph type="title"/>
          </p:nvPr>
        </p:nvSpPr>
        <p:spPr/>
        <p:txBody>
          <a:bodyPr/>
          <a:lstStyle/>
          <a:p>
            <a:r>
              <a:rPr lang="en-US" dirty="0"/>
              <a:t>Overview</a:t>
            </a:r>
          </a:p>
        </p:txBody>
      </p:sp>
      <p:sp>
        <p:nvSpPr>
          <p:cNvPr id="3" name="Content Placeholder 2">
            <a:extLst>
              <a:ext uri="{FF2B5EF4-FFF2-40B4-BE49-F238E27FC236}">
                <a16:creationId xmlns:a16="http://schemas.microsoft.com/office/drawing/2014/main" id="{C553EE00-690F-E14A-8F68-9B1258ABCC8A}"/>
              </a:ext>
            </a:extLst>
          </p:cNvPr>
          <p:cNvSpPr>
            <a:spLocks noGrp="1"/>
          </p:cNvSpPr>
          <p:nvPr>
            <p:ph idx="1"/>
          </p:nvPr>
        </p:nvSpPr>
        <p:spPr/>
        <p:txBody>
          <a:bodyPr>
            <a:normAutofit fontScale="92500" lnSpcReduction="10000"/>
          </a:bodyPr>
          <a:lstStyle/>
          <a:p>
            <a:r>
              <a:rPr lang="en-US" dirty="0"/>
              <a:t>During the advent of of FORTRAN in 1950’s,</a:t>
            </a:r>
          </a:p>
          <a:p>
            <a:pPr marL="457200" lvl="1" indent="0" algn="just">
              <a:buNone/>
            </a:pPr>
            <a:r>
              <a:rPr lang="en-US" dirty="0">
                <a:solidFill>
                  <a:srgbClr val="FF0000"/>
                </a:solidFill>
              </a:rPr>
              <a:t>Criticism: </a:t>
            </a:r>
            <a:r>
              <a:rPr lang="en-US" dirty="0"/>
              <a:t>Machine code generated by a Fortran compiler could never be as optimized as hand-coded assembly language.</a:t>
            </a:r>
          </a:p>
          <a:p>
            <a:pPr marL="457200" lvl="1" indent="0">
              <a:buNone/>
            </a:pPr>
            <a:endParaRPr lang="en-US" dirty="0"/>
          </a:p>
          <a:p>
            <a:pPr marL="457200" lvl="1" indent="0">
              <a:buNone/>
            </a:pPr>
            <a:r>
              <a:rPr lang="en-US" dirty="0">
                <a:solidFill>
                  <a:srgbClr val="FF0000"/>
                </a:solidFill>
              </a:rPr>
              <a:t>Solution: </a:t>
            </a:r>
            <a:r>
              <a:rPr lang="en-US" dirty="0"/>
              <a:t>Claim was debunked by the arrival of compiler and gradually they becoming smarter.</a:t>
            </a:r>
            <a:br>
              <a:rPr lang="en-US" dirty="0"/>
            </a:br>
            <a:endParaRPr lang="en-US" dirty="0"/>
          </a:p>
          <a:p>
            <a:pPr marL="352425" lvl="1" indent="-342900"/>
            <a:r>
              <a:rPr lang="en-US" dirty="0">
                <a:solidFill>
                  <a:srgbClr val="FF0000"/>
                </a:solidFill>
              </a:rPr>
              <a:t>Question: </a:t>
            </a:r>
            <a:r>
              <a:rPr lang="en-US" dirty="0"/>
              <a:t>So why should anyone bother learning about code optimization (unless one is creating the code-generators in the compilers themselves)?</a:t>
            </a:r>
          </a:p>
          <a:p>
            <a:pPr marL="466725" lvl="2" indent="0">
              <a:buNone/>
            </a:pPr>
            <a:endParaRPr lang="en-US" b="1" dirty="0"/>
          </a:p>
          <a:p>
            <a:pPr marL="466725" lvl="2" indent="0">
              <a:buNone/>
            </a:pPr>
            <a:r>
              <a:rPr lang="en-US" b="1" dirty="0"/>
              <a:t>Answer: </a:t>
            </a:r>
            <a:r>
              <a:rPr lang="en-US" dirty="0"/>
              <a:t>compiler still "needs help" in transforming your program into an optimized executable. In such instances, it is good to understand what the compiler is trying to do on your behalf. Moreover, you are more likely to use high-performance software libraries in a better way if you know a little about what they do behind the scenes.</a:t>
            </a:r>
          </a:p>
          <a:p>
            <a:endParaRPr lang="en-US" dirty="0"/>
          </a:p>
        </p:txBody>
      </p:sp>
    </p:spTree>
    <p:extLst>
      <p:ext uri="{BB962C8B-B14F-4D97-AF65-F5344CB8AC3E}">
        <p14:creationId xmlns:p14="http://schemas.microsoft.com/office/powerpoint/2010/main" val="82477389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E34FBC4-975B-8846-8115-886318AF6380}"/>
              </a:ext>
            </a:extLst>
          </p:cNvPr>
          <p:cNvSpPr>
            <a:spLocks noGrp="1"/>
          </p:cNvSpPr>
          <p:nvPr>
            <p:ph idx="1"/>
          </p:nvPr>
        </p:nvSpPr>
        <p:spPr>
          <a:xfrm>
            <a:off x="725465" y="2506662"/>
            <a:ext cx="10515600" cy="4351338"/>
          </a:xfrm>
        </p:spPr>
        <p:txBody>
          <a:bodyPr>
            <a:normAutofit/>
          </a:bodyPr>
          <a:lstStyle/>
          <a:p>
            <a:pPr marL="0" indent="0" algn="ctr">
              <a:buNone/>
            </a:pPr>
            <a:r>
              <a:rPr lang="en-US" sz="4800" dirty="0"/>
              <a:t>Thank You!</a:t>
            </a:r>
          </a:p>
        </p:txBody>
      </p:sp>
    </p:spTree>
    <p:extLst>
      <p:ext uri="{BB962C8B-B14F-4D97-AF65-F5344CB8AC3E}">
        <p14:creationId xmlns:p14="http://schemas.microsoft.com/office/powerpoint/2010/main" val="1880520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780EA0-CBA2-7D40-9599-D8F583CCE6D2}"/>
              </a:ext>
            </a:extLst>
          </p:cNvPr>
          <p:cNvSpPr>
            <a:spLocks noGrp="1"/>
          </p:cNvSpPr>
          <p:nvPr>
            <p:ph type="title"/>
          </p:nvPr>
        </p:nvSpPr>
        <p:spPr/>
        <p:txBody>
          <a:bodyPr/>
          <a:lstStyle/>
          <a:p>
            <a:r>
              <a:rPr lang="en-US" dirty="0"/>
              <a:t>Code Optimization</a:t>
            </a:r>
          </a:p>
        </p:txBody>
      </p:sp>
      <p:pic>
        <p:nvPicPr>
          <p:cNvPr id="1026" name="Picture 2" descr="Performance Stages">
            <a:extLst>
              <a:ext uri="{FF2B5EF4-FFF2-40B4-BE49-F238E27FC236}">
                <a16:creationId xmlns:a16="http://schemas.microsoft.com/office/drawing/2014/main" id="{0402FEAE-6FAA-FD48-BB0D-E7DD256F69F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38416" y="1690688"/>
            <a:ext cx="6489700" cy="2159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1B80A12D-75A3-4C46-9724-F189E8A52FC6}"/>
              </a:ext>
            </a:extLst>
          </p:cNvPr>
          <p:cNvSpPr/>
          <p:nvPr/>
        </p:nvSpPr>
        <p:spPr>
          <a:xfrm>
            <a:off x="838200" y="4272677"/>
            <a:ext cx="11136682" cy="2585323"/>
          </a:xfrm>
          <a:prstGeom prst="rect">
            <a:avLst/>
          </a:prstGeom>
        </p:spPr>
        <p:txBody>
          <a:bodyPr wrap="square">
            <a:spAutoFit/>
          </a:bodyPr>
          <a:lstStyle/>
          <a:p>
            <a:pPr marL="342900" indent="-342900" algn="just">
              <a:buFont typeface="+mj-lt"/>
              <a:buAutoNum type="arabicPeriod"/>
            </a:pPr>
            <a:r>
              <a:rPr lang="en-US" b="0" i="0" dirty="0">
                <a:solidFill>
                  <a:srgbClr val="222222"/>
                </a:solidFill>
                <a:effectLst/>
                <a:latin typeface="verdana" panose="020B0604030504040204" pitchFamily="34" charset="0"/>
              </a:rPr>
              <a:t>Apply basic aspects of code optimization that can have a big impact, such as using libraries, or exercising knowledge of compiler flags, along with a few code-writing habits that avoid the worst kinds of performance pitfalls. </a:t>
            </a:r>
          </a:p>
          <a:p>
            <a:pPr marL="342900" indent="-342900" algn="just">
              <a:buFont typeface="+mj-lt"/>
              <a:buAutoNum type="arabicPeriod"/>
            </a:pPr>
            <a:endParaRPr lang="en-US" dirty="0">
              <a:solidFill>
                <a:srgbClr val="222222"/>
              </a:solidFill>
              <a:latin typeface="verdana" panose="020B0604030504040204" pitchFamily="34" charset="0"/>
            </a:endParaRPr>
          </a:p>
          <a:p>
            <a:pPr marL="342900" indent="-342900" algn="just">
              <a:buFont typeface="+mj-lt"/>
              <a:buAutoNum type="arabicPeriod"/>
            </a:pPr>
            <a:r>
              <a:rPr lang="en-US" b="0" i="0" dirty="0">
                <a:solidFill>
                  <a:srgbClr val="222222"/>
                </a:solidFill>
                <a:effectLst/>
                <a:latin typeface="verdana" panose="020B0604030504040204" pitchFamily="34" charset="0"/>
              </a:rPr>
              <a:t>To do rough tuning, it helps to know about common microarchitectural features like SSE and AVX (to be defined later), and it helps to have a sense of how the compiler tries to optimize instructions to use those features, when given a particular chunk of code.</a:t>
            </a:r>
          </a:p>
          <a:p>
            <a:pPr algn="just"/>
            <a:br>
              <a:rPr lang="en-US" dirty="0"/>
            </a:br>
            <a:endParaRPr lang="en-US" dirty="0"/>
          </a:p>
        </p:txBody>
      </p:sp>
    </p:spTree>
    <p:extLst>
      <p:ext uri="{BB962C8B-B14F-4D97-AF65-F5344CB8AC3E}">
        <p14:creationId xmlns:p14="http://schemas.microsoft.com/office/powerpoint/2010/main" val="16558112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1C383C-258E-5F45-85B6-981F666F0202}"/>
              </a:ext>
            </a:extLst>
          </p:cNvPr>
          <p:cNvSpPr>
            <a:spLocks noGrp="1"/>
          </p:cNvSpPr>
          <p:nvPr>
            <p:ph type="title"/>
          </p:nvPr>
        </p:nvSpPr>
        <p:spPr/>
        <p:txBody>
          <a:bodyPr/>
          <a:lstStyle/>
          <a:p>
            <a:r>
              <a:rPr lang="en-US" dirty="0"/>
              <a:t>Single core optimization</a:t>
            </a:r>
          </a:p>
        </p:txBody>
      </p:sp>
      <p:sp>
        <p:nvSpPr>
          <p:cNvPr id="3" name="Content Placeholder 2">
            <a:extLst>
              <a:ext uri="{FF2B5EF4-FFF2-40B4-BE49-F238E27FC236}">
                <a16:creationId xmlns:a16="http://schemas.microsoft.com/office/drawing/2014/main" id="{DB8A3593-ABA4-1F41-AD6D-4794CC79F842}"/>
              </a:ext>
            </a:extLst>
          </p:cNvPr>
          <p:cNvSpPr>
            <a:spLocks noGrp="1"/>
          </p:cNvSpPr>
          <p:nvPr>
            <p:ph idx="1"/>
          </p:nvPr>
        </p:nvSpPr>
        <p:spPr/>
        <p:txBody>
          <a:bodyPr/>
          <a:lstStyle/>
          <a:p>
            <a:r>
              <a:rPr lang="en-US" dirty="0"/>
              <a:t>Factors which affect the performance of code </a:t>
            </a:r>
          </a:p>
          <a:p>
            <a:pPr lvl="1"/>
            <a:endParaRPr lang="en-US" dirty="0"/>
          </a:p>
          <a:p>
            <a:pPr lvl="1">
              <a:buFont typeface="Wingdings" pitchFamily="2" charset="2"/>
              <a:buChar char="ü"/>
            </a:pPr>
            <a:r>
              <a:rPr lang="en-US" dirty="0"/>
              <a:t>Creating a layout of data structures that results in efficient memory accesses</a:t>
            </a:r>
          </a:p>
          <a:p>
            <a:pPr lvl="1">
              <a:buFont typeface="Wingdings" pitchFamily="2" charset="2"/>
              <a:buChar char="ü"/>
            </a:pPr>
            <a:endParaRPr lang="en-US" dirty="0"/>
          </a:p>
          <a:p>
            <a:pPr lvl="1">
              <a:buFont typeface="Wingdings" pitchFamily="2" charset="2"/>
              <a:buChar char="ü"/>
            </a:pPr>
            <a:r>
              <a:rPr lang="en-US" dirty="0"/>
              <a:t>Employing optimized HPC libraries where possible in your program</a:t>
            </a:r>
          </a:p>
          <a:p>
            <a:pPr lvl="1">
              <a:buFont typeface="Wingdings" pitchFamily="2" charset="2"/>
              <a:buChar char="ü"/>
            </a:pPr>
            <a:endParaRPr lang="en-US" dirty="0"/>
          </a:p>
          <a:p>
            <a:pPr lvl="1">
              <a:buFont typeface="Wingdings" pitchFamily="2" charset="2"/>
              <a:buChar char="ü"/>
            </a:pPr>
            <a:r>
              <a:rPr lang="en-US" dirty="0"/>
              <a:t>Using appropriate compiler options when building your application</a:t>
            </a:r>
          </a:p>
          <a:p>
            <a:endParaRPr lang="en-US" sz="2400" dirty="0"/>
          </a:p>
        </p:txBody>
      </p:sp>
    </p:spTree>
    <p:extLst>
      <p:ext uri="{BB962C8B-B14F-4D97-AF65-F5344CB8AC3E}">
        <p14:creationId xmlns:p14="http://schemas.microsoft.com/office/powerpoint/2010/main" val="7665972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845394-A6C5-2A42-AC84-010E09D95310}"/>
              </a:ext>
            </a:extLst>
          </p:cNvPr>
          <p:cNvSpPr>
            <a:spLocks noGrp="1"/>
          </p:cNvSpPr>
          <p:nvPr>
            <p:ph type="title"/>
          </p:nvPr>
        </p:nvSpPr>
        <p:spPr>
          <a:xfrm>
            <a:off x="180654" y="-86586"/>
            <a:ext cx="11543708" cy="1325563"/>
          </a:xfrm>
        </p:spPr>
        <p:txBody>
          <a:bodyPr/>
          <a:lstStyle/>
          <a:p>
            <a:r>
              <a:rPr lang="en-US" dirty="0"/>
              <a:t>Single core optimization: Latency and Bandwidth</a:t>
            </a:r>
          </a:p>
        </p:txBody>
      </p:sp>
      <p:pic>
        <p:nvPicPr>
          <p:cNvPr id="2050" name="Picture 2" descr="Cores and Caches in a Processor">
            <a:extLst>
              <a:ext uri="{FF2B5EF4-FFF2-40B4-BE49-F238E27FC236}">
                <a16:creationId xmlns:a16="http://schemas.microsoft.com/office/drawing/2014/main" id="{FB01D1A0-C7C8-6347-B8B0-1FAFB7215A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654" y="1560500"/>
            <a:ext cx="4107885" cy="382046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Cache Levels">
            <a:extLst>
              <a:ext uri="{FF2B5EF4-FFF2-40B4-BE49-F238E27FC236}">
                <a16:creationId xmlns:a16="http://schemas.microsoft.com/office/drawing/2014/main" id="{4B9F16A8-2F13-2149-9B05-318CCB12AD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3606" y="1357825"/>
            <a:ext cx="3202292" cy="382046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DF802345-FA37-464F-B057-A99F8508BFE7}"/>
              </a:ext>
            </a:extLst>
          </p:cNvPr>
          <p:cNvSpPr/>
          <p:nvPr/>
        </p:nvSpPr>
        <p:spPr>
          <a:xfrm>
            <a:off x="297619" y="5411274"/>
            <a:ext cx="5798381" cy="830997"/>
          </a:xfrm>
          <a:prstGeom prst="rect">
            <a:avLst/>
          </a:prstGeom>
        </p:spPr>
        <p:txBody>
          <a:bodyPr wrap="square">
            <a:spAutoFit/>
          </a:bodyPr>
          <a:lstStyle/>
          <a:p>
            <a:r>
              <a:rPr lang="en-US" sz="2400" dirty="0"/>
              <a:t>Cores and Caches in a Generic 4-Core Processor</a:t>
            </a:r>
          </a:p>
        </p:txBody>
      </p:sp>
      <p:sp>
        <p:nvSpPr>
          <p:cNvPr id="5" name="Rectangle 4">
            <a:extLst>
              <a:ext uri="{FF2B5EF4-FFF2-40B4-BE49-F238E27FC236}">
                <a16:creationId xmlns:a16="http://schemas.microsoft.com/office/drawing/2014/main" id="{05AA3BBC-C314-294C-8B09-79A8BDD465AE}"/>
              </a:ext>
            </a:extLst>
          </p:cNvPr>
          <p:cNvSpPr/>
          <p:nvPr/>
        </p:nvSpPr>
        <p:spPr>
          <a:xfrm>
            <a:off x="5438454" y="5499481"/>
            <a:ext cx="6285908" cy="830997"/>
          </a:xfrm>
          <a:prstGeom prst="rect">
            <a:avLst/>
          </a:prstGeom>
        </p:spPr>
        <p:txBody>
          <a:bodyPr wrap="square">
            <a:spAutoFit/>
          </a:bodyPr>
          <a:lstStyle/>
          <a:p>
            <a:r>
              <a:rPr lang="en-US" sz="2400" dirty="0"/>
              <a:t>Memory Levels in an Intel Xeon "Skylake" Processor</a:t>
            </a:r>
          </a:p>
        </p:txBody>
      </p:sp>
      <p:pic>
        <p:nvPicPr>
          <p:cNvPr id="8" name="Picture 2" descr="Memory and Cache Bandwidth and Latency">
            <a:extLst>
              <a:ext uri="{FF2B5EF4-FFF2-40B4-BE49-F238E27FC236}">
                <a16:creationId xmlns:a16="http://schemas.microsoft.com/office/drawing/2014/main" id="{F52E9FEA-04F8-4548-85A5-5DEAED79641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62618" y="1269284"/>
            <a:ext cx="3277924" cy="41116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22070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B6156C-F074-9248-A57B-9DF2D7B337B8}"/>
              </a:ext>
            </a:extLst>
          </p:cNvPr>
          <p:cNvSpPr>
            <a:spLocks noGrp="1"/>
          </p:cNvSpPr>
          <p:nvPr>
            <p:ph type="title"/>
          </p:nvPr>
        </p:nvSpPr>
        <p:spPr/>
        <p:txBody>
          <a:bodyPr vert="horz" lIns="91440" tIns="45720" rIns="91440" bIns="45720" rtlCol="0" anchor="ctr">
            <a:normAutofit/>
          </a:bodyPr>
          <a:lstStyle/>
          <a:p>
            <a:r>
              <a:rPr lang="en-US" dirty="0"/>
              <a:t>Intel SSE &amp; Intel AVX-128 Data Types</a:t>
            </a:r>
            <a:br>
              <a:rPr lang="en-US" dirty="0"/>
            </a:br>
            <a:endParaRPr lang="en-US" dirty="0"/>
          </a:p>
        </p:txBody>
      </p:sp>
      <p:pic>
        <p:nvPicPr>
          <p:cNvPr id="4" name="Picture 3">
            <a:extLst>
              <a:ext uri="{FF2B5EF4-FFF2-40B4-BE49-F238E27FC236}">
                <a16:creationId xmlns:a16="http://schemas.microsoft.com/office/drawing/2014/main" id="{BA0BC774-7778-6848-B6CC-CF101F86AEBD}"/>
              </a:ext>
            </a:extLst>
          </p:cNvPr>
          <p:cNvPicPr>
            <a:picLocks noChangeAspect="1"/>
          </p:cNvPicPr>
          <p:nvPr/>
        </p:nvPicPr>
        <p:blipFill>
          <a:blip r:embed="rId2"/>
          <a:stretch>
            <a:fillRect/>
          </a:stretch>
        </p:blipFill>
        <p:spPr>
          <a:xfrm>
            <a:off x="1941535" y="1993636"/>
            <a:ext cx="8622082" cy="4499239"/>
          </a:xfrm>
          <a:prstGeom prst="rect">
            <a:avLst/>
          </a:prstGeom>
        </p:spPr>
      </p:pic>
    </p:spTree>
    <p:extLst>
      <p:ext uri="{BB962C8B-B14F-4D97-AF65-F5344CB8AC3E}">
        <p14:creationId xmlns:p14="http://schemas.microsoft.com/office/powerpoint/2010/main" val="21458891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E8659D-B40F-ED44-8E2A-DF87A811095F}"/>
              </a:ext>
            </a:extLst>
          </p:cNvPr>
          <p:cNvSpPr>
            <a:spLocks noGrp="1"/>
          </p:cNvSpPr>
          <p:nvPr>
            <p:ph type="title"/>
          </p:nvPr>
        </p:nvSpPr>
        <p:spPr>
          <a:xfrm>
            <a:off x="449877" y="0"/>
            <a:ext cx="11292244" cy="1849348"/>
          </a:xfrm>
        </p:spPr>
        <p:txBody>
          <a:bodyPr vert="horz" lIns="91440" tIns="45720" rIns="91440" bIns="45720" rtlCol="0" anchor="ctr">
            <a:normAutofit fontScale="90000"/>
          </a:bodyPr>
          <a:lstStyle/>
          <a:p>
            <a:br>
              <a:rPr lang="en-US" dirty="0"/>
            </a:br>
            <a:br>
              <a:rPr lang="en-US" dirty="0"/>
            </a:br>
            <a:r>
              <a:rPr lang="en-US" dirty="0"/>
              <a:t>Intel Advanced Vector Extensions 2 (Intel AVX2) Data Types</a:t>
            </a:r>
            <a:br>
              <a:rPr lang="en-US" dirty="0"/>
            </a:br>
            <a:endParaRPr lang="en-US" dirty="0"/>
          </a:p>
        </p:txBody>
      </p:sp>
      <p:pic>
        <p:nvPicPr>
          <p:cNvPr id="4" name="Picture 3">
            <a:extLst>
              <a:ext uri="{FF2B5EF4-FFF2-40B4-BE49-F238E27FC236}">
                <a16:creationId xmlns:a16="http://schemas.microsoft.com/office/drawing/2014/main" id="{2C77EC43-A8C2-EC4C-B43B-B241E56A40C4}"/>
              </a:ext>
            </a:extLst>
          </p:cNvPr>
          <p:cNvPicPr>
            <a:picLocks noChangeAspect="1"/>
          </p:cNvPicPr>
          <p:nvPr/>
        </p:nvPicPr>
        <p:blipFill>
          <a:blip r:embed="rId2"/>
          <a:stretch>
            <a:fillRect/>
          </a:stretch>
        </p:blipFill>
        <p:spPr>
          <a:xfrm>
            <a:off x="601804" y="1690688"/>
            <a:ext cx="10988391" cy="5007495"/>
          </a:xfrm>
          <a:prstGeom prst="rect">
            <a:avLst/>
          </a:prstGeom>
        </p:spPr>
      </p:pic>
    </p:spTree>
    <p:extLst>
      <p:ext uri="{BB962C8B-B14F-4D97-AF65-F5344CB8AC3E}">
        <p14:creationId xmlns:p14="http://schemas.microsoft.com/office/powerpoint/2010/main" val="37218555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62ADDF-A2FF-3741-A968-E3B1AFAB798F}"/>
              </a:ext>
            </a:extLst>
          </p:cNvPr>
          <p:cNvSpPr>
            <a:spLocks noGrp="1"/>
          </p:cNvSpPr>
          <p:nvPr>
            <p:ph type="title"/>
          </p:nvPr>
        </p:nvSpPr>
        <p:spPr>
          <a:xfrm>
            <a:off x="838199" y="365125"/>
            <a:ext cx="11141467" cy="1175999"/>
          </a:xfrm>
        </p:spPr>
        <p:txBody>
          <a:bodyPr vert="horz" lIns="91440" tIns="45720" rIns="91440" bIns="45720" rtlCol="0" anchor="ctr">
            <a:normAutofit fontScale="90000"/>
          </a:bodyPr>
          <a:lstStyle/>
          <a:p>
            <a:r>
              <a:rPr lang="en-US" dirty="0"/>
              <a:t>Intel Advanced Vector Extensions  512(Intel AVX-512) Data Types</a:t>
            </a:r>
            <a:br>
              <a:rPr lang="en-US" dirty="0"/>
            </a:br>
            <a:endParaRPr lang="en-US" dirty="0"/>
          </a:p>
        </p:txBody>
      </p:sp>
      <p:pic>
        <p:nvPicPr>
          <p:cNvPr id="4" name="Picture 3">
            <a:extLst>
              <a:ext uri="{FF2B5EF4-FFF2-40B4-BE49-F238E27FC236}">
                <a16:creationId xmlns:a16="http://schemas.microsoft.com/office/drawing/2014/main" id="{07A795B2-919B-CE4B-8490-D44C78B6999E}"/>
              </a:ext>
            </a:extLst>
          </p:cNvPr>
          <p:cNvPicPr>
            <a:picLocks noChangeAspect="1"/>
          </p:cNvPicPr>
          <p:nvPr/>
        </p:nvPicPr>
        <p:blipFill>
          <a:blip r:embed="rId2"/>
          <a:stretch>
            <a:fillRect/>
          </a:stretch>
        </p:blipFill>
        <p:spPr>
          <a:xfrm>
            <a:off x="1828799" y="1828396"/>
            <a:ext cx="9160701" cy="4664479"/>
          </a:xfrm>
          <a:prstGeom prst="rect">
            <a:avLst/>
          </a:prstGeom>
        </p:spPr>
      </p:pic>
      <p:pic>
        <p:nvPicPr>
          <p:cNvPr id="5" name="Picture 4">
            <a:extLst>
              <a:ext uri="{FF2B5EF4-FFF2-40B4-BE49-F238E27FC236}">
                <a16:creationId xmlns:a16="http://schemas.microsoft.com/office/drawing/2014/main" id="{01F023F2-6FC4-8249-B9C1-FA5E846F32B6}"/>
              </a:ext>
            </a:extLst>
          </p:cNvPr>
          <p:cNvPicPr>
            <a:picLocks noChangeAspect="1"/>
          </p:cNvPicPr>
          <p:nvPr/>
        </p:nvPicPr>
        <p:blipFill>
          <a:blip r:embed="rId3"/>
          <a:stretch>
            <a:fillRect/>
          </a:stretch>
        </p:blipFill>
        <p:spPr>
          <a:xfrm>
            <a:off x="0" y="1413588"/>
            <a:ext cx="12192000" cy="4030824"/>
          </a:xfrm>
          <a:prstGeom prst="rect">
            <a:avLst/>
          </a:prstGeom>
        </p:spPr>
      </p:pic>
    </p:spTree>
    <p:extLst>
      <p:ext uri="{BB962C8B-B14F-4D97-AF65-F5344CB8AC3E}">
        <p14:creationId xmlns:p14="http://schemas.microsoft.com/office/powerpoint/2010/main" val="126896217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1756</TotalTime>
  <Words>805</Words>
  <Application>Microsoft Macintosh PowerPoint</Application>
  <PresentationFormat>Widescreen</PresentationFormat>
  <Paragraphs>101</Paragraphs>
  <Slides>30</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30</vt:i4>
      </vt:variant>
    </vt:vector>
  </HeadingPairs>
  <TitlesOfParts>
    <vt:vector size="38" baseType="lpstr">
      <vt:lpstr>Arial</vt:lpstr>
      <vt:lpstr>Calibri</vt:lpstr>
      <vt:lpstr>Calibri Light</vt:lpstr>
      <vt:lpstr>Consolas</vt:lpstr>
      <vt:lpstr>Monaco</vt:lpstr>
      <vt:lpstr>verdana</vt:lpstr>
      <vt:lpstr>Wingdings</vt:lpstr>
      <vt:lpstr>Office Theme</vt:lpstr>
      <vt:lpstr>Code Optimization on the Midway2 HPC cluster</vt:lpstr>
      <vt:lpstr>Goals</vt:lpstr>
      <vt:lpstr>Overview</vt:lpstr>
      <vt:lpstr>Code Optimization</vt:lpstr>
      <vt:lpstr>Single core optimization</vt:lpstr>
      <vt:lpstr>Single core optimization: Latency and Bandwidth</vt:lpstr>
      <vt:lpstr>Intel SSE &amp; Intel AVX-128 Data Types </vt:lpstr>
      <vt:lpstr>  Intel Advanced Vector Extensions 2 (Intel AVX2) Data Types </vt:lpstr>
      <vt:lpstr>Intel Advanced Vector Extensions  512(Intel AVX-512) Data Types </vt:lpstr>
      <vt:lpstr>Vectorizable Math Functions</vt:lpstr>
      <vt:lpstr>Factors impacting the vectorization </vt:lpstr>
      <vt:lpstr>Vectorization and loop unrolling</vt:lpstr>
      <vt:lpstr>Demo</vt:lpstr>
      <vt:lpstr>Will it vectorize effectively? </vt:lpstr>
      <vt:lpstr>Data locality</vt:lpstr>
      <vt:lpstr>Data Locality</vt:lpstr>
      <vt:lpstr>Demo</vt:lpstr>
      <vt:lpstr>Data Locality: 2D data structure</vt:lpstr>
      <vt:lpstr>Loop In-variant </vt:lpstr>
      <vt:lpstr>Compiler flags</vt:lpstr>
      <vt:lpstr>Compiler flags</vt:lpstr>
      <vt:lpstr>Demo</vt:lpstr>
      <vt:lpstr>Python debugger</vt:lpstr>
      <vt:lpstr>Python profiler</vt:lpstr>
      <vt:lpstr>Demo</vt:lpstr>
      <vt:lpstr>Intel debugger: idb</vt:lpstr>
      <vt:lpstr>Demo</vt:lpstr>
      <vt:lpstr>Vtune:</vt:lpstr>
      <vt:lpstr>Summary</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Code Optimization on the Midway2 HPC cluster</dc:title>
  <dc:creator>Khemraj Shukla</dc:creator>
  <cp:lastModifiedBy>Khemraj Shukla</cp:lastModifiedBy>
  <cp:revision>61</cp:revision>
  <dcterms:created xsi:type="dcterms:W3CDTF">2020-12-06T19:11:38Z</dcterms:created>
  <dcterms:modified xsi:type="dcterms:W3CDTF">2020-12-08T00:42:54Z</dcterms:modified>
</cp:coreProperties>
</file>